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57" r:id="rId4"/>
    <p:sldId id="258" r:id="rId5"/>
    <p:sldId id="259" r:id="rId6"/>
    <p:sldId id="260" r:id="rId7"/>
    <p:sldId id="261" r:id="rId8"/>
    <p:sldId id="271" r:id="rId9"/>
    <p:sldId id="262" r:id="rId10"/>
    <p:sldId id="263" r:id="rId11"/>
    <p:sldId id="264" r:id="rId12"/>
    <p:sldId id="282" r:id="rId13"/>
    <p:sldId id="265" r:id="rId14"/>
    <p:sldId id="266" r:id="rId15"/>
    <p:sldId id="277" r:id="rId16"/>
    <p:sldId id="267" r:id="rId17"/>
    <p:sldId id="268" r:id="rId18"/>
    <p:sldId id="269" r:id="rId19"/>
    <p:sldId id="270" r:id="rId20"/>
    <p:sldId id="272" r:id="rId21"/>
    <p:sldId id="273" r:id="rId22"/>
    <p:sldId id="283" r:id="rId23"/>
    <p:sldId id="275" r:id="rId24"/>
    <p:sldId id="278" r:id="rId25"/>
    <p:sldId id="274" r:id="rId26"/>
    <p:sldId id="276" r:id="rId27"/>
  </p:sldIdLst>
  <p:sldSz cx="9144000" cy="6858000" type="screen4x3"/>
  <p:notesSz cx="6858000" cy="9144000"/>
  <p:custDataLst>
    <p:tags r:id="rId28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971" autoAdjust="0"/>
  </p:normalViewPr>
  <p:slideViewPr>
    <p:cSldViewPr>
      <p:cViewPr>
        <p:scale>
          <a:sx n="66" d="100"/>
          <a:sy n="66" d="100"/>
        </p:scale>
        <p:origin x="-1056" y="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9.emf"/><Relationship Id="rId4" Type="http://schemas.openxmlformats.org/officeDocument/2006/relationships/oleObject" Target="../embeddings/_____Microsoft_Excel_97-20034.xls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0.emf"/><Relationship Id="rId4" Type="http://schemas.openxmlformats.org/officeDocument/2006/relationships/oleObject" Target="../embeddings/_____Microsoft_Excel_97-20035.xls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_____Microsoft_Excel_97-20032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emf"/><Relationship Id="rId5" Type="http://schemas.openxmlformats.org/officeDocument/2006/relationships/image" Target="../media/image3.emf"/><Relationship Id="rId10" Type="http://schemas.openxmlformats.org/officeDocument/2006/relationships/oleObject" Target="../embeddings/_____Microsoft_Excel_97-20033.xls"/><Relationship Id="rId4" Type="http://schemas.openxmlformats.org/officeDocument/2006/relationships/oleObject" Target="../embeddings/_____Microsoft_Excel_97-20031.xls"/><Relationship Id="rId9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49" name="Рисунок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1412776"/>
            <a:ext cx="3384376" cy="4401355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394211"/>
            <a:ext cx="7490320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«Чтобы выжить, надо быстро изменяться»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b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(Правило Черной Королевы)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251520" y="1484784"/>
            <a:ext cx="523874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Плохой хозяин растит сорняк,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хороший выращивает рис.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Умный культивирует почву,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дальновидный воспитывает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работников.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Японская мудрость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395536" y="4180344"/>
            <a:ext cx="4896544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Учитель живёт до тех пор,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пока он учится. 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только он перестаёт учиться, в нём умирает учитель. 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(К.Д. Ушинский)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23528" y="899719"/>
            <a:ext cx="864096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Результаты работы методического совета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вопросе повышения квалификации педагогов :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1505" name="Object 1"/>
          <p:cNvGraphicFramePr>
            <a:graphicFrameLocks/>
          </p:cNvGraphicFramePr>
          <p:nvPr/>
        </p:nvGraphicFramePr>
        <p:xfrm>
          <a:off x="179512" y="2276872"/>
          <a:ext cx="8964488" cy="40324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6" name="Диаграмма" r:id="rId4" imgW="6086409" imgH="1809635" progId="Excel.Sheet.8">
                  <p:embed/>
                </p:oleObj>
              </mc:Choice>
              <mc:Fallback>
                <p:oleObj name="Диаграмма" r:id="rId4" imgW="6086409" imgH="1809635" progId="Excel.Sheet.8">
                  <p:embed/>
                  <p:pic>
                    <p:nvPicPr>
                      <p:cNvPr id="0" name="Picture 1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-7742" t="-2824" b="-6570"/>
                      <a:stretch>
                        <a:fillRect/>
                      </a:stretch>
                    </p:blipFill>
                    <p:spPr bwMode="auto">
                      <a:xfrm>
                        <a:off x="179512" y="2276872"/>
                        <a:ext cx="8964488" cy="403244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0" y="2257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251520" y="446475"/>
            <a:ext cx="8889100" cy="5509200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«Применение элементов 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здоровьесберегающих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технологий </a:t>
            </a:r>
            <a:r>
              <a:rPr lang="ru-RU" sz="32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уроках математики»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32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lang="ru-RU" sz="32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Трунова</a:t>
            </a:r>
            <a:r>
              <a:rPr 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Н.В. )</a:t>
            </a:r>
            <a:endParaRPr kumimoji="0" lang="ru-RU" sz="3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«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Физминутки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как элемент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здоровьесберегающих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2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технологий</a:t>
            </a:r>
            <a:endParaRPr kumimoji="0" lang="ru-RU" sz="3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начальной школе»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Тренькина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О.В. )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Экологизация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образовательного процесса»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Чуйкина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Г.Р. )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«Проблемы организации обучения информатике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условиях формирования 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здоровьесберегающей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среды школы»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(Сафронова О.В.)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179512" y="1164134"/>
            <a:ext cx="8784976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Е. Гурьянова – «Мария Тучкова. Жизнь во имя любви и отечества»;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Е. Козлова – «Древнерусская духовная культура в творческом наследии А.П. Щапова и В.О. Ключевского»;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М.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Двенадцатова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«Творческое наследие В.О. Ключевского на пороге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XXI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века: осмысление культурного опыта»;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Бахтеева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А., Булатова Г.,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Иванычева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М., - «Летопись «Красной» больницы и её обывателей в контексте истории повседневности»;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Денисов А., Кочетов А. – «Непризнанный герой Первой мировой войны».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07704" y="404664"/>
            <a:ext cx="54223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Публикации обучающихся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1043608" y="476672"/>
            <a:ext cx="69459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98480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Призеры предметных олимпиад: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3553" name="Object 1"/>
          <p:cNvGraphicFramePr>
            <a:graphicFrameLocks/>
          </p:cNvGraphicFramePr>
          <p:nvPr/>
        </p:nvGraphicFramePr>
        <p:xfrm>
          <a:off x="755576" y="1772816"/>
          <a:ext cx="8064896" cy="46999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4" name="Диаграмма" r:id="rId4" imgW="4867344" imgH="2952803" progId="Excel.Sheet.8">
                  <p:embed/>
                </p:oleObj>
              </mc:Choice>
              <mc:Fallback>
                <p:oleObj name="Диаграмма" r:id="rId4" imgW="4867344" imgH="2952803" progId="Excel.Sheet.8">
                  <p:embed/>
                  <p:pic>
                    <p:nvPicPr>
                      <p:cNvPr id="0" name="Picture 1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576" y="1772816"/>
                        <a:ext cx="8064896" cy="469999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0" y="3400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11560" y="1268760"/>
          <a:ext cx="8064896" cy="5397861"/>
        </p:xfrm>
        <a:graphic>
          <a:graphicData uri="http://schemas.openxmlformats.org/drawingml/2006/table">
            <a:tbl>
              <a:tblPr/>
              <a:tblGrid>
                <a:gridCol w="1728191"/>
                <a:gridCol w="6336705"/>
              </a:tblGrid>
              <a:tr h="13105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2009 – 2010 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учебный год 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085" marR="4508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 err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Турецкова</a:t>
                      </a:r>
                      <a:r>
                        <a:rPr lang="ru-RU" sz="2000" b="1" i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Наталья Алексеевна</a:t>
                      </a:r>
                      <a:r>
                        <a:rPr lang="ru-RU" sz="2000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(учитель физической культуры)</a:t>
                      </a:r>
                      <a:r>
                        <a:rPr lang="ru-RU" sz="2000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000" dirty="0" smtClean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 участие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Маркина Наталья Геннадьевна</a:t>
                      </a:r>
                      <a:r>
                        <a:rPr lang="ru-RU" sz="2000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– </a:t>
                      </a: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«Самый классный Классный!»</a:t>
                      </a:r>
                      <a:r>
                        <a:rPr lang="ru-RU" sz="2000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0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 место.</a:t>
                      </a:r>
                      <a:r>
                        <a:rPr lang="ru-RU" sz="2000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085" marR="4508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05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2010 – 2011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учебный год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085" marR="4508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 err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Трунова</a:t>
                      </a:r>
                      <a:r>
                        <a:rPr lang="ru-RU" sz="2000" b="1" i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Наталья Валерьевна</a:t>
                      </a:r>
                      <a:r>
                        <a:rPr lang="ru-RU" sz="2000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(учитель математики)</a:t>
                      </a:r>
                      <a:r>
                        <a:rPr lang="ru-RU" sz="2000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- </a:t>
                      </a:r>
                      <a:r>
                        <a:rPr lang="ru-RU" sz="20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 место.</a:t>
                      </a:r>
                      <a:r>
                        <a:rPr lang="ru-RU" sz="2000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 err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Кадеркаева</a:t>
                      </a:r>
                      <a:r>
                        <a:rPr lang="ru-RU" sz="2000" b="1" i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000" b="1" i="1" dirty="0" err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Наиля</a:t>
                      </a:r>
                      <a:r>
                        <a:rPr lang="ru-RU" sz="2000" b="1" i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000" b="1" i="1" dirty="0" err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Кязымовна</a:t>
                      </a:r>
                      <a:r>
                        <a:rPr lang="ru-RU" sz="2000" b="1" i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–</a:t>
                      </a: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« Самый классный Классный!» </a:t>
                      </a:r>
                      <a:r>
                        <a:rPr lang="ru-RU" sz="20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 место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085" marR="4508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05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2011 – 2012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учебный год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085" marR="4508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Гвоздева Инна Анатольевна</a:t>
                      </a:r>
                      <a:r>
                        <a:rPr lang="ru-RU" sz="2000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«Самый классный Классный!»</a:t>
                      </a:r>
                      <a:r>
                        <a:rPr lang="ru-RU" sz="2000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 err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Тренькина</a:t>
                      </a:r>
                      <a:r>
                        <a:rPr lang="ru-RU" sz="2000" b="1" i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Ольга Васильевна </a:t>
                      </a:r>
                      <a:r>
                        <a:rPr lang="ru-RU" sz="2000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(учитель начальных классов)</a:t>
                      </a:r>
                      <a:r>
                        <a:rPr lang="ru-RU" sz="2000" b="1" i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2000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 </a:t>
                      </a:r>
                      <a:r>
                        <a:rPr lang="ru-RU" sz="2000" dirty="0" smtClean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участие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085" marR="4508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30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2012-2013 учебный год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085" marR="4508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 err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Корчашкина</a:t>
                      </a:r>
                      <a:r>
                        <a:rPr lang="ru-RU" sz="2000" b="1" i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Елена Владимировна</a:t>
                      </a:r>
                      <a:r>
                        <a:rPr lang="ru-RU" sz="2000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(учитель истории)</a:t>
                      </a:r>
                      <a:r>
                        <a:rPr lang="ru-RU" sz="2000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- 1</a:t>
                      </a:r>
                      <a:r>
                        <a:rPr lang="ru-RU" sz="20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место.</a:t>
                      </a:r>
                      <a:r>
                        <a:rPr lang="ru-RU" sz="2000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085" marR="4508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1368024" y="260648"/>
            <a:ext cx="6529031" cy="95410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Результаты участия педагогов школы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муниципальных конкурсах: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0" y="-177452"/>
            <a:ext cx="9426845" cy="6617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600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Подготовка и демонстрация</a:t>
            </a:r>
          </a:p>
          <a:p>
            <a:pPr marL="0" marR="0" lvl="0" indent="3600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успешности педагогов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места подготовки: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методическое объединение;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проблемная группа;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школа молодого педагога;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консультации;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семинары;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-педсоветы.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места демонстрации успешности: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-методическая неделя;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-школьный конкурс учебно-методических работ;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-конкурс «Лучший руководитель МО»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07504" y="1"/>
          <a:ext cx="9036495" cy="6781002"/>
        </p:xfrm>
        <a:graphic>
          <a:graphicData uri="http://schemas.openxmlformats.org/drawingml/2006/table">
            <a:tbl>
              <a:tblPr/>
              <a:tblGrid>
                <a:gridCol w="2041625"/>
                <a:gridCol w="3632171"/>
                <a:gridCol w="3362699"/>
              </a:tblGrid>
              <a:tr h="32635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300" dirty="0">
                          <a:latin typeface="Times New Roman"/>
                          <a:ea typeface="Calibri"/>
                          <a:cs typeface="Times New Roman"/>
                        </a:rPr>
                        <a:t>Название МО</a:t>
                      </a:r>
                      <a:endParaRPr lang="ru-RU" sz="2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300">
                          <a:latin typeface="Times New Roman"/>
                          <a:ea typeface="Calibri"/>
                          <a:cs typeface="Times New Roman"/>
                        </a:rPr>
                        <a:t>Проблема</a:t>
                      </a:r>
                      <a:endParaRPr lang="ru-RU" sz="2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300">
                          <a:latin typeface="Times New Roman"/>
                          <a:ea typeface="Calibri"/>
                          <a:cs typeface="Times New Roman"/>
                        </a:rPr>
                        <a:t>Состав</a:t>
                      </a:r>
                      <a:endParaRPr lang="ru-RU" sz="2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00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300">
                          <a:latin typeface="Times New Roman"/>
                          <a:ea typeface="Calibri"/>
                          <a:cs typeface="Times New Roman"/>
                        </a:rPr>
                        <a:t>МО учителей предметов гуманитарного цикла</a:t>
                      </a:r>
                      <a:endParaRPr lang="ru-RU" sz="2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300" dirty="0">
                          <a:latin typeface="Times New Roman"/>
                          <a:ea typeface="Calibri"/>
                          <a:cs typeface="Times New Roman"/>
                        </a:rPr>
                        <a:t>Модернизация филологического образования за счёт использования инновационных технологий</a:t>
                      </a:r>
                      <a:endParaRPr lang="ru-RU" sz="2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300" dirty="0">
                          <a:latin typeface="Times New Roman"/>
                          <a:ea typeface="Calibri"/>
                          <a:cs typeface="Times New Roman"/>
                        </a:rPr>
                        <a:t>Соколова И.Н., Костина В.П., </a:t>
                      </a:r>
                      <a:r>
                        <a:rPr lang="ru-RU" sz="2300" dirty="0" err="1">
                          <a:latin typeface="Times New Roman"/>
                          <a:ea typeface="Calibri"/>
                          <a:cs typeface="Times New Roman"/>
                        </a:rPr>
                        <a:t>Афонина</a:t>
                      </a:r>
                      <a:r>
                        <a:rPr lang="ru-RU" sz="2300" dirty="0">
                          <a:latin typeface="Times New Roman"/>
                          <a:ea typeface="Calibri"/>
                          <a:cs typeface="Times New Roman"/>
                        </a:rPr>
                        <a:t> Т.А., </a:t>
                      </a:r>
                      <a:r>
                        <a:rPr lang="ru-RU" sz="2300" dirty="0" err="1">
                          <a:latin typeface="Times New Roman"/>
                          <a:ea typeface="Calibri"/>
                          <a:cs typeface="Times New Roman"/>
                        </a:rPr>
                        <a:t>Зейдер</a:t>
                      </a:r>
                      <a:r>
                        <a:rPr lang="ru-RU" sz="2300" dirty="0">
                          <a:latin typeface="Times New Roman"/>
                          <a:ea typeface="Calibri"/>
                          <a:cs typeface="Times New Roman"/>
                        </a:rPr>
                        <a:t> Н.Г., </a:t>
                      </a:r>
                      <a:r>
                        <a:rPr lang="ru-RU" sz="2300" dirty="0" err="1">
                          <a:latin typeface="Times New Roman"/>
                          <a:ea typeface="Calibri"/>
                          <a:cs typeface="Times New Roman"/>
                        </a:rPr>
                        <a:t>Корчашкина</a:t>
                      </a:r>
                      <a:r>
                        <a:rPr lang="ru-RU" sz="2300" dirty="0">
                          <a:latin typeface="Times New Roman"/>
                          <a:ea typeface="Calibri"/>
                          <a:cs typeface="Times New Roman"/>
                        </a:rPr>
                        <a:t> Е.В., </a:t>
                      </a:r>
                      <a:r>
                        <a:rPr lang="ru-RU" sz="2300" dirty="0" err="1">
                          <a:latin typeface="Times New Roman"/>
                          <a:ea typeface="Calibri"/>
                          <a:cs typeface="Times New Roman"/>
                        </a:rPr>
                        <a:t>Норваткина</a:t>
                      </a:r>
                      <a:r>
                        <a:rPr lang="ru-RU" sz="2300" dirty="0">
                          <a:latin typeface="Times New Roman"/>
                          <a:ea typeface="Calibri"/>
                          <a:cs typeface="Times New Roman"/>
                        </a:rPr>
                        <a:t> Н.А.</a:t>
                      </a:r>
                      <a:endParaRPr lang="ru-RU" sz="2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84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300">
                          <a:latin typeface="Times New Roman"/>
                          <a:ea typeface="Calibri"/>
                          <a:cs typeface="Times New Roman"/>
                        </a:rPr>
                        <a:t>МО учителей предметов естественно-математического цикла</a:t>
                      </a:r>
                      <a:endParaRPr lang="ru-RU" sz="2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300" dirty="0">
                          <a:latin typeface="Times New Roman"/>
                          <a:ea typeface="Calibri"/>
                          <a:cs typeface="Times New Roman"/>
                        </a:rPr>
                        <a:t>Повышение качества знаний обучающихся на основе применения новых технологий и традиционных форм обучения</a:t>
                      </a:r>
                      <a:endParaRPr lang="ru-RU" sz="2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3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Кадеркаева</a:t>
                      </a:r>
                      <a:r>
                        <a:rPr lang="ru-RU" sz="23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Н.К., </a:t>
                      </a:r>
                      <a:r>
                        <a:rPr lang="ru-RU" sz="23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Трунова</a:t>
                      </a:r>
                      <a:r>
                        <a:rPr lang="ru-RU" sz="23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Н.К., Маслова Л.В., Сафронова О.В., Воробьёва В.А., Новикова В.А., Пяткова В.Г.</a:t>
                      </a:r>
                      <a:endParaRPr lang="ru-RU" sz="2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59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300">
                          <a:latin typeface="Times New Roman"/>
                          <a:ea typeface="Calibri"/>
                          <a:cs typeface="Times New Roman"/>
                        </a:rPr>
                        <a:t>МО учителей начальной школы</a:t>
                      </a:r>
                      <a:endParaRPr lang="ru-RU" sz="2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300" dirty="0">
                          <a:latin typeface="Times New Roman"/>
                          <a:ea typeface="Calibri"/>
                          <a:cs typeface="Times New Roman"/>
                        </a:rPr>
                        <a:t>Применение личностно-ориентированных технологий</a:t>
                      </a:r>
                      <a:endParaRPr lang="ru-RU" sz="2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635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Романова Т.Н., Маркина Н.Г., </a:t>
                      </a:r>
                      <a:r>
                        <a:rPr lang="ru-RU" sz="20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Жумагулова</a:t>
                      </a:r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М.И., Барашева Л.В., Гвоздева И.А., </a:t>
                      </a:r>
                      <a:r>
                        <a:rPr lang="ru-RU" sz="20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Тренькина</a:t>
                      </a:r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О.В., </a:t>
                      </a:r>
                      <a:r>
                        <a:rPr lang="ru-RU" sz="20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Нуштаева</a:t>
                      </a:r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Т.А., </a:t>
                      </a:r>
                      <a:r>
                        <a:rPr lang="ru-RU" sz="20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Кивишева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С.А.</a:t>
                      </a:r>
                      <a:endParaRPr lang="ru-RU" sz="2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47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300">
                          <a:latin typeface="Times New Roman"/>
                          <a:ea typeface="Calibri"/>
                          <a:cs typeface="Times New Roman"/>
                        </a:rPr>
                        <a:t>МО классных руководителей</a:t>
                      </a:r>
                      <a:endParaRPr lang="ru-RU" sz="2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300" dirty="0">
                          <a:latin typeface="Times New Roman"/>
                          <a:ea typeface="Calibri"/>
                          <a:cs typeface="Times New Roman"/>
                        </a:rPr>
                        <a:t>Система воспитательной работы</a:t>
                      </a:r>
                      <a:endParaRPr lang="ru-RU" sz="2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300" dirty="0" err="1">
                          <a:latin typeface="Times New Roman"/>
                          <a:ea typeface="Calibri"/>
                          <a:cs typeface="Times New Roman"/>
                        </a:rPr>
                        <a:t>Грабова</a:t>
                      </a:r>
                      <a:r>
                        <a:rPr lang="ru-RU" sz="2300" dirty="0">
                          <a:latin typeface="Times New Roman"/>
                          <a:ea typeface="Calibri"/>
                          <a:cs typeface="Times New Roman"/>
                        </a:rPr>
                        <a:t> Н.И., классные руководители</a:t>
                      </a:r>
                      <a:endParaRPr lang="ru-RU" sz="2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-465682" y="404664"/>
            <a:ext cx="9609682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9875" algn="l"/>
                <a:tab pos="914400" algn="l"/>
              </a:tabLst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Задачи МО: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1" indent="825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"/>
              <a:tabLst>
                <a:tab pos="269875" algn="l"/>
                <a:tab pos="91440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направить деятельность учителей на овладение</a:t>
            </a:r>
          </a:p>
          <a:p>
            <a:pPr marL="457200" marR="0" lvl="1" indent="825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69875" algn="l"/>
                <a:tab pos="91440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технологиями,  которые стимулируют активность </a:t>
            </a:r>
          </a:p>
          <a:p>
            <a:pPr marL="457200" marR="0" lvl="1" indent="825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69875" algn="l"/>
                <a:tab pos="91440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учащихся, раскрывают творческий потенциал</a:t>
            </a:r>
          </a:p>
          <a:p>
            <a:pPr marL="457200" marR="0" lvl="1" indent="825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69875" algn="l"/>
                <a:tab pos="91440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личности ребенка, сохраняют его здоровье в </a:t>
            </a:r>
          </a:p>
          <a:p>
            <a:pPr marL="457200" marR="0" lvl="1" indent="825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69875" algn="l"/>
                <a:tab pos="91440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соответствии с методической темой школы и МО;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1" indent="825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"/>
              <a:tabLst>
                <a:tab pos="269875" algn="l"/>
                <a:tab pos="91440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выявлять, обобщать и распространять опыт</a:t>
            </a:r>
          </a:p>
          <a:p>
            <a:pPr marL="457200" marR="0" lvl="1" indent="825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69875" algn="l"/>
                <a:tab pos="91440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творчески работающих учителей, анализировать,</a:t>
            </a:r>
          </a:p>
          <a:p>
            <a:pPr marL="457200" marR="0" lvl="1" indent="825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69875" algn="l"/>
                <a:tab pos="91440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апробировать и внедрять новые формы </a:t>
            </a:r>
          </a:p>
          <a:p>
            <a:pPr marL="457200" marR="0" lvl="1" indent="825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69875" algn="l"/>
                <a:tab pos="91440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методического обеспечения образовательного </a:t>
            </a:r>
          </a:p>
          <a:p>
            <a:pPr marL="457200" marR="0" lvl="1" indent="825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69875" algn="l"/>
                <a:tab pos="91440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процесса (учитывается передовой опыт</a:t>
            </a:r>
          </a:p>
          <a:p>
            <a:pPr marL="457200" marR="0" lvl="1" indent="825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69875" algn="l"/>
                <a:tab pos="91440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коллег, пропагандируется имеющийся);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88640"/>
            <a:ext cx="8748464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indent="8255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"/>
              <a:tabLst>
                <a:tab pos="269875" algn="l"/>
                <a:tab pos="914400" algn="l"/>
              </a:tabLst>
            </a:pPr>
            <a:r>
              <a:rPr lang="ru-RU" sz="32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учиться глубоко и с пониманием использовать самоанализ педагогического процесса и формировать умение обобщать свой опыт для выявления возможного профессионального роста педагога как пути самообразования;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lvl="1" indent="8255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"/>
              <a:tabLst>
                <a:tab pos="269875" algn="l"/>
                <a:tab pos="914400" algn="l"/>
              </a:tabLst>
            </a:pPr>
            <a:r>
              <a:rPr lang="ru-RU" sz="32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начать осуществление перехода от эпизодической творческой деятельности к системе инновационной работы на личностно-ориентированной основе, от инновационной деятельности к исследовательской, экспериментальной.</a:t>
            </a:r>
            <a:endParaRPr lang="ru-RU" sz="48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C:\Общая\от Грабовой\фото\доска\IMG_08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4475990" cy="33569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987" name="Picture 3" descr="C:\Общая\от Грабовой\фото\доска\IMG_08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4021" y="0"/>
            <a:ext cx="4379979" cy="32849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988" name="Picture 4" descr="C:\Общая\от Грабовой\фото\прошлое\Турецкова\P10208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73016"/>
            <a:ext cx="4404622" cy="32849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990" name="Picture 6" descr="C:\Общая\от Грабовой\фото\прошлое\учителя на уроках\DSC0218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3483006"/>
            <a:ext cx="4499992" cy="337499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332656"/>
            <a:ext cx="849694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«Общеобразовательная школа должна формировать целостную систему универсальных знаний, умений, навыков, а так же опыт самостоятельной деятельности и личной ответственности обучающихся, то есть ключевые компетенции, определяющие современное качество образования» </a:t>
            </a:r>
          </a:p>
          <a:p>
            <a:pPr algn="r"/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Концепция модернизации </a:t>
            </a:r>
          </a:p>
          <a:p>
            <a:pPr algn="r"/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российского образования</a:t>
            </a:r>
            <a:endParaRPr lang="ru-RU" sz="36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39552" y="980728"/>
          <a:ext cx="8136904" cy="5398008"/>
        </p:xfrm>
        <a:graphic>
          <a:graphicData uri="http://schemas.openxmlformats.org/drawingml/2006/table">
            <a:tbl>
              <a:tblPr/>
              <a:tblGrid>
                <a:gridCol w="3468175"/>
                <a:gridCol w="1560211"/>
                <a:gridCol w="1554259"/>
                <a:gridCol w="1554259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2009– 2010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2010 - 2011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Calibri"/>
                          <a:cs typeface="Times New Roman"/>
                        </a:rPr>
                        <a:t>2011 – 2012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Всего учащихся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414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377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Calibri"/>
                          <a:cs typeface="Times New Roman"/>
                        </a:rPr>
                        <a:t>379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Calibri"/>
                          <a:cs typeface="Times New Roman"/>
                        </a:rPr>
                        <a:t>Аттестовано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374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343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Calibri"/>
                          <a:cs typeface="Times New Roman"/>
                        </a:rPr>
                        <a:t>335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Успеваемость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Calibri"/>
                          <a:cs typeface="Times New Roman"/>
                        </a:rPr>
                        <a:t>Окончили на «4» и «5»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Calibri"/>
                          <a:cs typeface="Times New Roman"/>
                        </a:rPr>
                        <a:t>147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144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143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Calibri"/>
                          <a:cs typeface="Times New Roman"/>
                        </a:rPr>
                        <a:t>Отличники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32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Calibri"/>
                          <a:cs typeface="Times New Roman"/>
                        </a:rPr>
                        <a:t>29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29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Calibri"/>
                          <a:cs typeface="Times New Roman"/>
                        </a:rPr>
                        <a:t>Получили аттестат особого образца 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Calibri"/>
                          <a:cs typeface="Times New Roman"/>
                        </a:rPr>
                        <a:t>Получили медаль 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1065765" y="0"/>
            <a:ext cx="649466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Одним из показателей является 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уровень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обученности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учащихся</a:t>
            </a:r>
            <a:r>
              <a:rPr kumimoji="0" lang="ru-RU" sz="23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  <a:endParaRPr kumimoji="0" lang="ru-RU" sz="235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67545" y="548680"/>
          <a:ext cx="8208914" cy="2313432"/>
        </p:xfrm>
        <a:graphic>
          <a:graphicData uri="http://schemas.openxmlformats.org/drawingml/2006/table">
            <a:tbl>
              <a:tblPr/>
              <a:tblGrid>
                <a:gridCol w="1576330"/>
                <a:gridCol w="1255462"/>
                <a:gridCol w="1792374"/>
                <a:gridCol w="1792374"/>
                <a:gridCol w="1792374"/>
              </a:tblGrid>
              <a:tr h="124794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Год выпуска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75" marR="641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Количество выпускников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75" marR="641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Продолжают образование в 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75" marR="641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904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В 10 классах образовательных учреждений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75" marR="641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ОУ начального профессионального образования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75" marR="641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ОУ среднего профессионального образования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75" marR="641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6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2010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75" marR="641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75" marR="641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75" marR="641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75" marR="641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26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75" marR="641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6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2011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75" marR="641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37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75" marR="641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22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75" marR="641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75" marR="641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75" marR="641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6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2012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75" marR="641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36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75" marR="641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75" marR="641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75" marR="641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17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75" marR="641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95536" y="3861048"/>
          <a:ext cx="8208910" cy="2944368"/>
        </p:xfrm>
        <a:graphic>
          <a:graphicData uri="http://schemas.openxmlformats.org/drawingml/2006/table">
            <a:tbl>
              <a:tblPr/>
              <a:tblGrid>
                <a:gridCol w="1462982"/>
                <a:gridCol w="1034297"/>
                <a:gridCol w="1462982"/>
                <a:gridCol w="1462982"/>
                <a:gridCol w="1462982"/>
                <a:gridCol w="1322685"/>
              </a:tblGrid>
              <a:tr h="191701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Год выпуска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1" marR="625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Количество выпускников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1" marR="625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Продолжают образование в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1" marR="625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Количество трудоустроенных выпускников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1" marR="625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68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ОУ начального профессионального образования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1" marR="625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ОУ среднего профессионального образования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1" marR="625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ОУ высшего профессионального образования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1" marR="625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36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2010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1" marR="625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38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1" marR="625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1" marR="625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1" marR="625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1" marR="625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1" marR="625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6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2011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1" marR="625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32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1" marR="625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1" marR="625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1" marR="625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1" marR="625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1" marR="625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6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2012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1" marR="625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1" marR="625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1" marR="625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1" marR="625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1" marR="625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1" marR="625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4139952" y="110289"/>
            <a:ext cx="13681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 класс: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71135" y="3244334"/>
            <a:ext cx="14017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11 класс: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5736" y="188640"/>
            <a:ext cx="42679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Публикации педагогов</a:t>
            </a:r>
            <a:endParaRPr lang="ru-RU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79512" y="764704"/>
            <a:ext cx="8712968" cy="584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200" dirty="0" err="1" smtClean="0"/>
              <a:t>Корчашкина</a:t>
            </a:r>
            <a:r>
              <a:rPr lang="ru-RU" sz="2200" dirty="0" smtClean="0"/>
              <a:t> Е.В.- «Город Сурск: истоки и культурная среда будущего провинциального города», «Галереи «культурных героев» нового времени бывшего провинциального посёлка Николаевский хутор»;</a:t>
            </a:r>
          </a:p>
          <a:p>
            <a:pPr>
              <a:buFont typeface="Wingdings" pitchFamily="2" charset="2"/>
              <a:buChar char="ü"/>
            </a:pPr>
            <a:r>
              <a:rPr lang="ru-RU" sz="2200" dirty="0" err="1" smtClean="0"/>
              <a:t>Тренькина</a:t>
            </a:r>
            <a:r>
              <a:rPr lang="ru-RU" sz="2200" dirty="0" smtClean="0"/>
              <a:t> О.В.- «Системный подход к сохранению и укреплению здоровья обучающихся и воспитанников в образовательном учреждении»;</a:t>
            </a:r>
          </a:p>
          <a:p>
            <a:pPr>
              <a:buFont typeface="Wingdings" pitchFamily="2" charset="2"/>
              <a:buChar char="ü"/>
            </a:pPr>
            <a:r>
              <a:rPr lang="ru-RU" sz="2200" dirty="0" smtClean="0"/>
              <a:t>Гвоздева И.А.- «</a:t>
            </a:r>
            <a:r>
              <a:rPr lang="ru-RU" sz="2200" dirty="0" err="1" smtClean="0"/>
              <a:t>Здоровьесберегающие</a:t>
            </a:r>
            <a:r>
              <a:rPr lang="ru-RU" sz="2200" dirty="0" smtClean="0"/>
              <a:t> технологии, их использование в формировании здорового стиля жизни школьников»;</a:t>
            </a:r>
          </a:p>
          <a:p>
            <a:pPr>
              <a:buFont typeface="Wingdings" pitchFamily="2" charset="2"/>
              <a:buChar char="ü"/>
            </a:pPr>
            <a:r>
              <a:rPr lang="ru-RU" sz="2200" dirty="0" err="1" smtClean="0"/>
              <a:t>Афонина</a:t>
            </a:r>
            <a:r>
              <a:rPr lang="ru-RU" sz="2200" dirty="0" smtClean="0"/>
              <a:t> Т.А. – «Формирование мотивации и социальной ответственности у подростков за своё здоровье в образовательном процессе»;</a:t>
            </a:r>
          </a:p>
          <a:p>
            <a:pPr>
              <a:buFont typeface="Wingdings" pitchFamily="2" charset="2"/>
              <a:buChar char="ü"/>
            </a:pPr>
            <a:r>
              <a:rPr lang="ru-RU" sz="2200" dirty="0" err="1" smtClean="0"/>
              <a:t>Трунова</a:t>
            </a:r>
            <a:r>
              <a:rPr lang="ru-RU" sz="2200" dirty="0" smtClean="0"/>
              <a:t> Н.В. – «Организация здорового питания школьника в системе воспитательной работы классного руководителя», «Уроки «здорового питания» как </a:t>
            </a:r>
            <a:r>
              <a:rPr lang="ru-RU" sz="2200" dirty="0" err="1" smtClean="0"/>
              <a:t>здоровьесберегающие</a:t>
            </a:r>
            <a:r>
              <a:rPr lang="ru-RU" sz="2200" dirty="0" smtClean="0"/>
              <a:t> технологии в системе воспитания ценностного отношения школьников к своему здоровью»;</a:t>
            </a:r>
          </a:p>
          <a:p>
            <a:pPr>
              <a:buFont typeface="Wingdings" pitchFamily="2" charset="2"/>
              <a:buChar char="ü"/>
            </a:pPr>
            <a:r>
              <a:rPr lang="ru-RU" sz="2200" dirty="0" err="1" smtClean="0"/>
              <a:t>Кадеркаева</a:t>
            </a:r>
            <a:r>
              <a:rPr lang="ru-RU" sz="2200" dirty="0" smtClean="0"/>
              <a:t> Н.К. – «Формирование мотивации к рациональному питанию обучающихся и их родителей».</a:t>
            </a:r>
            <a:endParaRPr lang="ru-RU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323528" y="333137"/>
            <a:ext cx="8424936" cy="652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Корчашкина</a:t>
            </a:r>
            <a:r>
              <a:rPr kumimoji="0" lang="ru-RU" sz="3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Е.В.-</a:t>
            </a:r>
            <a:r>
              <a:rPr kumimoji="0" lang="ru-RU" sz="3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«Использование нетрадиционных форм уроков как средство повышения интереса учащихся к урокам истории»;</a:t>
            </a:r>
            <a:endParaRPr kumimoji="0" lang="ru-RU" sz="3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Кадеркаева</a:t>
            </a:r>
            <a:r>
              <a:rPr kumimoji="0" lang="ru-RU" sz="3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Н.К.- </a:t>
            </a:r>
            <a:r>
              <a:rPr kumimoji="0" lang="ru-RU" sz="3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«Проблемное обучение и игровые ситуации в обучении математике»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Тренькина</a:t>
            </a:r>
            <a:r>
              <a:rPr kumimoji="0" lang="ru-RU" sz="3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О.В.- </a:t>
            </a:r>
            <a:r>
              <a:rPr kumimoji="0" lang="ru-RU" sz="3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3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Формирование языковой личности младших школьников в процессе обучения фразеологии»;</a:t>
            </a:r>
            <a:endParaRPr kumimoji="0" lang="ru-RU" sz="3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251520" y="246221"/>
            <a:ext cx="8640960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Групповые и индивидуальные консультации</a:t>
            </a:r>
            <a:endParaRPr kumimoji="0" lang="ru-RU" sz="3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Для аттестующихся педагогов;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организации деятельности и планированию работы для руководителей МО и творческих групп;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анализу работы за год для руководителей МО и творческих групп;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Виды учебно-методических работ педагогов и их оформление;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Конкурсы для педагогов;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Подготовка электронной презентации;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Требования к оборудованию и оформлению учебного кабинета.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AutoShape 3"/>
          <p:cNvSpPr>
            <a:spLocks noChangeArrowheads="1"/>
          </p:cNvSpPr>
          <p:nvPr/>
        </p:nvSpPr>
        <p:spPr bwMode="auto">
          <a:xfrm>
            <a:off x="586651" y="596764"/>
            <a:ext cx="3532400" cy="93339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63500" cmpd="thickThin">
            <a:solidFill>
              <a:srgbClr val="C0504D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Педагогический совет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7108" name="AutoShape 4"/>
          <p:cNvSpPr>
            <a:spLocks noChangeArrowheads="1"/>
          </p:cNvSpPr>
          <p:nvPr/>
        </p:nvSpPr>
        <p:spPr bwMode="auto">
          <a:xfrm>
            <a:off x="539552" y="3933056"/>
            <a:ext cx="3607558" cy="178617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63500" cmpd="thickThin">
            <a:solidFill>
              <a:srgbClr val="C0504D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Школьные методические объединения, творческие группы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7109" name="AutoShape 5"/>
          <p:cNvCxnSpPr>
            <a:cxnSpLocks noChangeShapeType="1"/>
          </p:cNvCxnSpPr>
          <p:nvPr/>
        </p:nvCxnSpPr>
        <p:spPr bwMode="auto">
          <a:xfrm>
            <a:off x="3292319" y="1530157"/>
            <a:ext cx="285598" cy="746715"/>
          </a:xfrm>
          <a:prstGeom prst="straightConnector1">
            <a:avLst/>
          </a:prstGeom>
          <a:noFill/>
          <a:ln w="38100">
            <a:solidFill>
              <a:srgbClr val="002060"/>
            </a:solidFill>
            <a:round/>
            <a:headEnd type="triangle" w="med" len="med"/>
            <a:tailEnd type="triangle" w="med" len="med"/>
          </a:ln>
        </p:spPr>
      </p:cxnSp>
      <p:cxnSp>
        <p:nvCxnSpPr>
          <p:cNvPr id="47110" name="AutoShape 6"/>
          <p:cNvCxnSpPr>
            <a:cxnSpLocks noChangeShapeType="1"/>
          </p:cNvCxnSpPr>
          <p:nvPr/>
        </p:nvCxnSpPr>
        <p:spPr bwMode="auto">
          <a:xfrm flipH="1" flipV="1">
            <a:off x="2627784" y="3140968"/>
            <a:ext cx="270567" cy="784899"/>
          </a:xfrm>
          <a:prstGeom prst="straightConnector1">
            <a:avLst/>
          </a:prstGeom>
          <a:noFill/>
          <a:ln w="38100">
            <a:solidFill>
              <a:srgbClr val="002060"/>
            </a:solidFill>
            <a:round/>
            <a:headEnd type="triangle" w="med" len="med"/>
            <a:tailEnd type="triangle" w="med" len="med"/>
          </a:ln>
        </p:spPr>
      </p:cxnSp>
      <p:sp>
        <p:nvSpPr>
          <p:cNvPr id="47111" name="AutoShape 7"/>
          <p:cNvSpPr>
            <a:spLocks noChangeArrowheads="1"/>
          </p:cNvSpPr>
          <p:nvPr/>
        </p:nvSpPr>
        <p:spPr bwMode="auto">
          <a:xfrm>
            <a:off x="467544" y="2204864"/>
            <a:ext cx="3607558" cy="93339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63500" cmpd="thickThin">
            <a:solidFill>
              <a:srgbClr val="C0504D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Методический совет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3968" y="54868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На  педсовете определяются стратегия и тактика развития школы;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211960" y="2132856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400" b="1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Методсовет</a:t>
            </a:r>
            <a:r>
              <a:rPr lang="ru-RU" sz="2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разрабатывает конкретные направления работы, которые доводятся до ШМО;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283968" y="4077072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На заседаниях ШМО реализуется принимаемое решение на практике, разрабатывается учителями;</a:t>
            </a:r>
            <a:endParaRPr lang="ru-RU" sz="2400" b="1" dirty="0"/>
          </a:p>
        </p:txBody>
      </p:sp>
      <p:sp>
        <p:nvSpPr>
          <p:cNvPr id="16" name="Стрелка вниз 15"/>
          <p:cNvSpPr/>
          <p:nvPr/>
        </p:nvSpPr>
        <p:spPr>
          <a:xfrm rot="19804519">
            <a:off x="6030877" y="1645547"/>
            <a:ext cx="259578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 rot="19804519">
            <a:off x="6030451" y="3445747"/>
            <a:ext cx="259578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AutoShape 3"/>
          <p:cNvSpPr>
            <a:spLocks noChangeArrowheads="1"/>
          </p:cNvSpPr>
          <p:nvPr/>
        </p:nvSpPr>
        <p:spPr bwMode="auto">
          <a:xfrm>
            <a:off x="586651" y="596764"/>
            <a:ext cx="3532400" cy="93339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63500" cmpd="thickThin">
            <a:solidFill>
              <a:srgbClr val="C0504D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Педагогический совет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7108" name="AutoShape 4"/>
          <p:cNvSpPr>
            <a:spLocks noChangeArrowheads="1"/>
          </p:cNvSpPr>
          <p:nvPr/>
        </p:nvSpPr>
        <p:spPr bwMode="auto">
          <a:xfrm>
            <a:off x="539552" y="3933056"/>
            <a:ext cx="3607558" cy="178617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63500" cmpd="thickThin">
            <a:solidFill>
              <a:srgbClr val="C0504D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Школьные методические объединения, творческие группы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7109" name="AutoShape 5"/>
          <p:cNvCxnSpPr>
            <a:cxnSpLocks noChangeShapeType="1"/>
          </p:cNvCxnSpPr>
          <p:nvPr/>
        </p:nvCxnSpPr>
        <p:spPr bwMode="auto">
          <a:xfrm>
            <a:off x="3292319" y="1530157"/>
            <a:ext cx="285598" cy="746715"/>
          </a:xfrm>
          <a:prstGeom prst="straightConnector1">
            <a:avLst/>
          </a:prstGeom>
          <a:noFill/>
          <a:ln w="38100">
            <a:solidFill>
              <a:srgbClr val="002060"/>
            </a:solidFill>
            <a:round/>
            <a:headEnd type="triangle" w="med" len="med"/>
            <a:tailEnd type="triangle" w="med" len="med"/>
          </a:ln>
        </p:spPr>
      </p:cxnSp>
      <p:cxnSp>
        <p:nvCxnSpPr>
          <p:cNvPr id="47110" name="AutoShape 6"/>
          <p:cNvCxnSpPr>
            <a:cxnSpLocks noChangeShapeType="1"/>
          </p:cNvCxnSpPr>
          <p:nvPr/>
        </p:nvCxnSpPr>
        <p:spPr bwMode="auto">
          <a:xfrm flipH="1" flipV="1">
            <a:off x="2627784" y="3140968"/>
            <a:ext cx="270567" cy="784899"/>
          </a:xfrm>
          <a:prstGeom prst="straightConnector1">
            <a:avLst/>
          </a:prstGeom>
          <a:noFill/>
          <a:ln w="38100">
            <a:solidFill>
              <a:srgbClr val="002060"/>
            </a:solidFill>
            <a:round/>
            <a:headEnd type="triangle" w="med" len="med"/>
            <a:tailEnd type="triangle" w="med" len="med"/>
          </a:ln>
        </p:spPr>
      </p:cxnSp>
      <p:sp>
        <p:nvSpPr>
          <p:cNvPr id="47111" name="AutoShape 7"/>
          <p:cNvSpPr>
            <a:spLocks noChangeArrowheads="1"/>
          </p:cNvSpPr>
          <p:nvPr/>
        </p:nvSpPr>
        <p:spPr bwMode="auto">
          <a:xfrm>
            <a:off x="467544" y="2204864"/>
            <a:ext cx="3607558" cy="93339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63500" cmpd="thickThin">
            <a:solidFill>
              <a:srgbClr val="C0504D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Методический совет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11960" y="2132856"/>
            <a:ext cx="4572000" cy="201593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400" b="1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методсовет</a:t>
            </a:r>
            <a:r>
              <a:rPr lang="ru-RU" sz="2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анализирует данное предложение и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ставит перед администрацией поднятую проблему;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283968" y="4365104"/>
            <a:ext cx="4572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ШМО самостоятельно принимают решения, выходят с предложение на </a:t>
            </a:r>
            <a:r>
              <a:rPr lang="ru-RU" sz="2400" b="1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методсовет</a:t>
            </a:r>
            <a:r>
              <a:rPr lang="ru-RU" sz="2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;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499992" y="692696"/>
            <a:ext cx="410798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администрация выносит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на педсовет</a:t>
            </a:r>
            <a:r>
              <a:rPr lang="ru-RU" sz="1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lang="ru-RU" sz="16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Стрелка вниз 11"/>
          <p:cNvSpPr/>
          <p:nvPr/>
        </p:nvSpPr>
        <p:spPr>
          <a:xfrm rot="10203494">
            <a:off x="6504226" y="1504000"/>
            <a:ext cx="285238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 rot="10203494">
            <a:off x="6576235" y="3736248"/>
            <a:ext cx="285238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251520" y="322697"/>
            <a:ext cx="8640960" cy="5847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9875" algn="l"/>
              </a:tabLst>
            </a:pPr>
            <a:r>
              <a:rPr lang="ru-RU" sz="22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З</a:t>
            </a: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адачи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методической работы: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269875" algn="l"/>
              </a:tabLst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Формирование инновационной направленности </a:t>
            </a:r>
            <a:r>
              <a:rPr lang="ru-RU" sz="2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деятельности 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</a:pP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педколлектива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школы, проявляющейся</a:t>
            </a:r>
            <a:r>
              <a:rPr lang="ru-RU" sz="2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систематическом изучении, 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обобщении и распространении </a:t>
            </a:r>
            <a:r>
              <a:rPr lang="ru-RU" sz="2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педагогического опыта, в работе 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внедрению достижений </a:t>
            </a:r>
            <a:r>
              <a:rPr lang="ru-RU" sz="2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педагогической науки.</a:t>
            </a:r>
            <a:endParaRPr lang="ru-RU" sz="22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69875" algn="l"/>
              </a:tabLst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Повышение уровня теоретической  (предметной),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69875" algn="l"/>
              </a:tabLst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психолого-педагогической подготовки учителей.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269875" algn="l"/>
              </a:tabLst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Организация работы по изучению новых образовательных </a:t>
            </a:r>
            <a:r>
              <a:rPr lang="ru-RU" sz="2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программ, 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вариантов учебных планов, изменений в </a:t>
            </a:r>
            <a:r>
              <a:rPr lang="ru-RU" sz="2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образовательных  стандартах.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69875" algn="l"/>
              </a:tabLst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Обогащение новыми педагогическими технологиями,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69875" algn="l"/>
              </a:tabLst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формами и методами обучения и воспитания.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69875" algn="l"/>
              </a:tabLst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Организация работы по изучению нормативных документов.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69875" algn="l"/>
              </a:tabLst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Оказание научно-методической помощи учителям на 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69875" algn="l"/>
              </a:tabLst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диагностической индивидуальной и дифференцируемой основе.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69875" algn="l"/>
              </a:tabLst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Оказание консультативной помощи учителям в организации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69875" algn="l"/>
              </a:tabLst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педагогического самообразования.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69875" algn="l"/>
              </a:tabLst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Повышение общей педагогической культуры учителя.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7" name="Object 3"/>
          <p:cNvGraphicFramePr>
            <a:graphicFrameLocks/>
          </p:cNvGraphicFramePr>
          <p:nvPr/>
        </p:nvGraphicFramePr>
        <p:xfrm>
          <a:off x="251520" y="476672"/>
          <a:ext cx="4067944" cy="27557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8" name="Диаграмма" r:id="rId4" imgW="2771806" imgH="1400145" progId="Excel.Sheet.8">
                  <p:embed/>
                </p:oleObj>
              </mc:Choice>
              <mc:Fallback>
                <p:oleObj name="Диаграмма" r:id="rId4" imgW="2771806" imgH="1400145" progId="Excel.Sheet.8">
                  <p:embed/>
                  <p:pic>
                    <p:nvPicPr>
                      <p:cNvPr id="0" name="Picture 3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b="-85"/>
                      <a:stretch>
                        <a:fillRect/>
                      </a:stretch>
                    </p:blipFill>
                    <p:spPr bwMode="auto">
                      <a:xfrm>
                        <a:off x="251520" y="476672"/>
                        <a:ext cx="4067944" cy="275577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86" name="Object 2"/>
          <p:cNvGraphicFramePr>
            <a:graphicFrameLocks/>
          </p:cNvGraphicFramePr>
          <p:nvPr/>
        </p:nvGraphicFramePr>
        <p:xfrm>
          <a:off x="4499992" y="548680"/>
          <a:ext cx="4032448" cy="27363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9" name="Диаграмма" r:id="rId7" imgW="2771806" imgH="1419311" progId="Excel.Sheet.8">
                  <p:embed/>
                </p:oleObj>
              </mc:Choice>
              <mc:Fallback>
                <p:oleObj name="Диаграмма" r:id="rId7" imgW="2771806" imgH="1419311" progId="Excel.Sheet.8">
                  <p:embed/>
                  <p:pic>
                    <p:nvPicPr>
                      <p:cNvPr id="0" name="Picture 2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b="-85"/>
                      <a:stretch>
                        <a:fillRect/>
                      </a:stretch>
                    </p:blipFill>
                    <p:spPr bwMode="auto">
                      <a:xfrm>
                        <a:off x="4499992" y="548680"/>
                        <a:ext cx="4032448" cy="273630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85" name="Object 1"/>
          <p:cNvGraphicFramePr>
            <a:graphicFrameLocks/>
          </p:cNvGraphicFramePr>
          <p:nvPr/>
        </p:nvGraphicFramePr>
        <p:xfrm>
          <a:off x="2483768" y="3573016"/>
          <a:ext cx="3672408" cy="23762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0" name="Диаграмма" r:id="rId10" imgW="2771806" imgH="1533493" progId="Excel.Sheet.8">
                  <p:embed/>
                </p:oleObj>
              </mc:Choice>
              <mc:Fallback>
                <p:oleObj name="Диаграмма" r:id="rId10" imgW="2771806" imgH="1533493" progId="Excel.Sheet.8">
                  <p:embed/>
                  <p:pic>
                    <p:nvPicPr>
                      <p:cNvPr id="0" name="Picture 1"/>
                      <p:cNvPicPr>
                        <a:picLocks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b="-90"/>
                      <a:stretch>
                        <a:fillRect/>
                      </a:stretch>
                    </p:blipFill>
                    <p:spPr bwMode="auto">
                      <a:xfrm>
                        <a:off x="2483768" y="3573016"/>
                        <a:ext cx="3672408" cy="237626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1857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0" y="3276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4810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60" name="Rectangle 52"/>
          <p:cNvSpPr>
            <a:spLocks noChangeArrowheads="1"/>
          </p:cNvSpPr>
          <p:nvPr/>
        </p:nvSpPr>
        <p:spPr bwMode="auto">
          <a:xfrm>
            <a:off x="1403648" y="188640"/>
            <a:ext cx="6010275" cy="34290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B6DDE8"/>
              </a:gs>
            </a:gsLst>
            <a:lin ang="5400000" scaled="1"/>
          </a:gradFill>
          <a:ln w="12700">
            <a:solidFill>
              <a:srgbClr val="92CDDC"/>
            </a:solidFill>
            <a:miter lim="800000"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СТРУКТУРА МЕТОДИЧЕСКОЙ СЛУЖБЫ ШКОЛЫ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7409" name="Group 1"/>
          <p:cNvGrpSpPr>
            <a:grpSpLocks/>
          </p:cNvGrpSpPr>
          <p:nvPr/>
        </p:nvGrpSpPr>
        <p:grpSpPr bwMode="auto">
          <a:xfrm>
            <a:off x="1475656" y="692696"/>
            <a:ext cx="6010275" cy="1108710"/>
            <a:chOff x="1695" y="1944"/>
            <a:chExt cx="9465" cy="1746"/>
          </a:xfrm>
        </p:grpSpPr>
        <p:sp>
          <p:nvSpPr>
            <p:cNvPr id="17416" name="AutoShape 8"/>
            <p:cNvSpPr>
              <a:spLocks noChangeArrowheads="1"/>
            </p:cNvSpPr>
            <p:nvPr/>
          </p:nvSpPr>
          <p:spPr bwMode="auto">
            <a:xfrm>
              <a:off x="2096" y="1944"/>
              <a:ext cx="8550" cy="525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C2D69B"/>
                </a:gs>
                <a:gs pos="50000">
                  <a:srgbClr val="EAF1DD"/>
                </a:gs>
                <a:gs pos="100000">
                  <a:srgbClr val="C2D69B"/>
                </a:gs>
              </a:gsLst>
              <a:lin ang="18900000" scaled="1"/>
            </a:gradFill>
            <a:ln w="12700">
              <a:solidFill>
                <a:srgbClr val="C2D69B"/>
              </a:solidFill>
              <a:round/>
              <a:headEnd/>
              <a:tailEnd/>
            </a:ln>
            <a:effectLst>
              <a:outerShdw dist="28398" dir="3806097" algn="ctr" rotWithShape="0">
                <a:srgbClr val="4E6128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КУСТОВЫЕ ОБЪЕДИНЕНИЯ УЧИТЕЛЕЙ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415" name="AutoShape 7"/>
            <p:cNvSpPr>
              <a:spLocks noChangeArrowheads="1"/>
            </p:cNvSpPr>
            <p:nvPr/>
          </p:nvSpPr>
          <p:spPr bwMode="auto">
            <a:xfrm>
              <a:off x="1695" y="2850"/>
              <a:ext cx="2220" cy="84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Кустовые семинары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414" name="AutoShape 6"/>
            <p:cNvSpPr>
              <a:spLocks noChangeArrowheads="1"/>
            </p:cNvSpPr>
            <p:nvPr/>
          </p:nvSpPr>
          <p:spPr bwMode="auto">
            <a:xfrm>
              <a:off x="4215" y="2850"/>
              <a:ext cx="2640" cy="84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МО учителей - предметников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413" name="AutoShape 5"/>
            <p:cNvSpPr>
              <a:spLocks noChangeArrowheads="1"/>
            </p:cNvSpPr>
            <p:nvPr/>
          </p:nvSpPr>
          <p:spPr bwMode="auto">
            <a:xfrm>
              <a:off x="7095" y="2850"/>
              <a:ext cx="4065" cy="84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Творческие группы по изучению и обобщению опыта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412" name="AutoShape 4"/>
            <p:cNvSpPr>
              <a:spLocks noChangeShapeType="1"/>
            </p:cNvSpPr>
            <p:nvPr/>
          </p:nvSpPr>
          <p:spPr bwMode="auto">
            <a:xfrm flipH="1">
              <a:off x="2910" y="2475"/>
              <a:ext cx="1005" cy="375"/>
            </a:xfrm>
            <a:prstGeom prst="straightConnector1">
              <a:avLst/>
            </a:prstGeom>
            <a:noFill/>
            <a:ln w="9525">
              <a:solidFill>
                <a:srgbClr val="C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411" name="AutoShape 3"/>
            <p:cNvSpPr>
              <a:spLocks noChangeShapeType="1"/>
            </p:cNvSpPr>
            <p:nvPr/>
          </p:nvSpPr>
          <p:spPr bwMode="auto">
            <a:xfrm flipH="1">
              <a:off x="5325" y="2475"/>
              <a:ext cx="570" cy="375"/>
            </a:xfrm>
            <a:prstGeom prst="straightConnector1">
              <a:avLst/>
            </a:prstGeom>
            <a:noFill/>
            <a:ln w="9525">
              <a:solidFill>
                <a:srgbClr val="C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410" name="AutoShape 2"/>
            <p:cNvSpPr>
              <a:spLocks noChangeShapeType="1"/>
            </p:cNvSpPr>
            <p:nvPr/>
          </p:nvSpPr>
          <p:spPr bwMode="auto">
            <a:xfrm>
              <a:off x="7950" y="2475"/>
              <a:ext cx="1095" cy="375"/>
            </a:xfrm>
            <a:prstGeom prst="straightConnector1">
              <a:avLst/>
            </a:prstGeom>
            <a:noFill/>
            <a:ln w="9525">
              <a:solidFill>
                <a:srgbClr val="C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7452" name="Group 44"/>
          <p:cNvGrpSpPr>
            <a:grpSpLocks/>
          </p:cNvGrpSpPr>
          <p:nvPr/>
        </p:nvGrpSpPr>
        <p:grpSpPr bwMode="auto">
          <a:xfrm>
            <a:off x="5255568" y="2204864"/>
            <a:ext cx="3888432" cy="2016224"/>
            <a:chOff x="1787" y="7110"/>
            <a:chExt cx="9521" cy="1965"/>
          </a:xfrm>
        </p:grpSpPr>
        <p:sp>
          <p:nvSpPr>
            <p:cNvPr id="17459" name="AutoShape 51"/>
            <p:cNvSpPr>
              <a:spLocks noChangeArrowheads="1"/>
            </p:cNvSpPr>
            <p:nvPr/>
          </p:nvSpPr>
          <p:spPr bwMode="auto">
            <a:xfrm>
              <a:off x="1965" y="7110"/>
              <a:ext cx="9060" cy="54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C2D69B"/>
                </a:gs>
                <a:gs pos="50000">
                  <a:srgbClr val="EAF1DD"/>
                </a:gs>
                <a:gs pos="100000">
                  <a:srgbClr val="C2D69B"/>
                </a:gs>
              </a:gsLst>
              <a:lin ang="18900000" scaled="1"/>
            </a:gradFill>
            <a:ln w="12700">
              <a:solidFill>
                <a:srgbClr val="C2D69B"/>
              </a:solidFill>
              <a:round/>
              <a:headEnd/>
              <a:tailEnd/>
            </a:ln>
            <a:effectLst>
              <a:outerShdw dist="28398" dir="3806097" algn="ctr" rotWithShape="0">
                <a:srgbClr val="4E6128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СЕТЕВОЕ ВНУТРИШКОЛЬНОЕ ВЗАИМОДЕЙСТВИЕ УЧИТЕЛЕЙ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458" name="AutoShape 50"/>
            <p:cNvSpPr>
              <a:spLocks noChangeArrowheads="1"/>
            </p:cNvSpPr>
            <p:nvPr/>
          </p:nvSpPr>
          <p:spPr bwMode="auto">
            <a:xfrm>
              <a:off x="1787" y="8175"/>
              <a:ext cx="2428" cy="90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Взаимопосе-щение уроков </a:t>
              </a:r>
              <a:endPara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457" name="AutoShape 49"/>
            <p:cNvSpPr>
              <a:spLocks noChangeArrowheads="1"/>
            </p:cNvSpPr>
            <p:nvPr/>
          </p:nvSpPr>
          <p:spPr bwMode="auto">
            <a:xfrm>
              <a:off x="4558" y="8175"/>
              <a:ext cx="3960" cy="90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Совместная разработка методических материалов </a:t>
              </a:r>
              <a:endPara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456" name="AutoShape 48"/>
            <p:cNvSpPr>
              <a:spLocks noChangeArrowheads="1"/>
            </p:cNvSpPr>
            <p:nvPr/>
          </p:nvSpPr>
          <p:spPr bwMode="auto">
            <a:xfrm>
              <a:off x="8880" y="8175"/>
              <a:ext cx="2428" cy="90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Педагогические исследования</a:t>
              </a:r>
              <a:endPara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455" name="AutoShape 47"/>
            <p:cNvSpPr>
              <a:spLocks noChangeShapeType="1"/>
            </p:cNvSpPr>
            <p:nvPr/>
          </p:nvSpPr>
          <p:spPr bwMode="auto">
            <a:xfrm>
              <a:off x="8597" y="7710"/>
              <a:ext cx="1288" cy="465"/>
            </a:xfrm>
            <a:prstGeom prst="straightConnector1">
              <a:avLst/>
            </a:prstGeom>
            <a:noFill/>
            <a:ln w="9525">
              <a:solidFill>
                <a:srgbClr val="C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454" name="AutoShape 46"/>
            <p:cNvSpPr>
              <a:spLocks noChangeShapeType="1"/>
            </p:cNvSpPr>
            <p:nvPr/>
          </p:nvSpPr>
          <p:spPr bwMode="auto">
            <a:xfrm>
              <a:off x="6435" y="7710"/>
              <a:ext cx="0" cy="465"/>
            </a:xfrm>
            <a:prstGeom prst="straightConnector1">
              <a:avLst/>
            </a:prstGeom>
            <a:noFill/>
            <a:ln w="9525">
              <a:solidFill>
                <a:srgbClr val="C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453" name="AutoShape 45"/>
            <p:cNvSpPr>
              <a:spLocks noChangeShapeType="1"/>
            </p:cNvSpPr>
            <p:nvPr/>
          </p:nvSpPr>
          <p:spPr bwMode="auto">
            <a:xfrm flipH="1">
              <a:off x="2835" y="7710"/>
              <a:ext cx="1288" cy="465"/>
            </a:xfrm>
            <a:prstGeom prst="straightConnector1">
              <a:avLst/>
            </a:prstGeom>
            <a:noFill/>
            <a:ln w="9525">
              <a:solidFill>
                <a:srgbClr val="C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7417" name="Group 9"/>
          <p:cNvGrpSpPr>
            <a:grpSpLocks/>
          </p:cNvGrpSpPr>
          <p:nvPr/>
        </p:nvGrpSpPr>
        <p:grpSpPr bwMode="auto">
          <a:xfrm>
            <a:off x="1259632" y="4869160"/>
            <a:ext cx="6105525" cy="1409700"/>
            <a:chOff x="1770" y="9345"/>
            <a:chExt cx="9615" cy="2220"/>
          </a:xfrm>
        </p:grpSpPr>
        <p:sp>
          <p:nvSpPr>
            <p:cNvPr id="17426" name="AutoShape 18"/>
            <p:cNvSpPr>
              <a:spLocks noChangeArrowheads="1"/>
            </p:cNvSpPr>
            <p:nvPr/>
          </p:nvSpPr>
          <p:spPr bwMode="auto">
            <a:xfrm>
              <a:off x="2265" y="9345"/>
              <a:ext cx="8625" cy="51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C2D69B"/>
                </a:gs>
                <a:gs pos="50000">
                  <a:srgbClr val="EAF1DD"/>
                </a:gs>
                <a:gs pos="100000">
                  <a:srgbClr val="C2D69B"/>
                </a:gs>
              </a:gsLst>
              <a:lin ang="18900000" scaled="1"/>
            </a:gradFill>
            <a:ln w="12700">
              <a:solidFill>
                <a:srgbClr val="C2D69B"/>
              </a:solidFill>
              <a:round/>
              <a:headEnd/>
              <a:tailEnd/>
            </a:ln>
            <a:effectLst>
              <a:outerShdw dist="28398" dir="3806097" algn="ctr" rotWithShape="0">
                <a:srgbClr val="4E6128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ПОДДЕРЖКА ПРОФЕССИОНАЛЬНОГО РОСТА УЧИТЕЛЕЙ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425" name="AutoShape 17"/>
            <p:cNvSpPr>
              <a:spLocks noChangeArrowheads="1"/>
            </p:cNvSpPr>
            <p:nvPr/>
          </p:nvSpPr>
          <p:spPr bwMode="auto">
            <a:xfrm>
              <a:off x="1770" y="10245"/>
              <a:ext cx="2220" cy="132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Обучение на курсах, дистанционно</a:t>
              </a:r>
              <a:endPara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424" name="AutoShape 16"/>
            <p:cNvSpPr>
              <a:spLocks noChangeArrowheads="1"/>
            </p:cNvSpPr>
            <p:nvPr/>
          </p:nvSpPr>
          <p:spPr bwMode="auto">
            <a:xfrm>
              <a:off x="4215" y="10245"/>
              <a:ext cx="2220" cy="132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Обобщение передового опыта</a:t>
              </a:r>
              <a:endPara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423" name="AutoShape 15"/>
            <p:cNvSpPr>
              <a:spLocks noChangeArrowheads="1"/>
            </p:cNvSpPr>
            <p:nvPr/>
          </p:nvSpPr>
          <p:spPr bwMode="auto">
            <a:xfrm>
              <a:off x="6720" y="10245"/>
              <a:ext cx="2220" cy="132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Эксперимен-тальные площадки</a:t>
              </a:r>
              <a:endPara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422" name="AutoShape 14"/>
            <p:cNvSpPr>
              <a:spLocks noChangeArrowheads="1"/>
            </p:cNvSpPr>
            <p:nvPr/>
          </p:nvSpPr>
          <p:spPr bwMode="auto">
            <a:xfrm>
              <a:off x="9165" y="10245"/>
              <a:ext cx="2220" cy="132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Самообразо-вание по темам </a:t>
              </a:r>
              <a:endPara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421" name="AutoShape 13"/>
            <p:cNvSpPr>
              <a:spLocks noChangeShapeType="1"/>
            </p:cNvSpPr>
            <p:nvPr/>
          </p:nvSpPr>
          <p:spPr bwMode="auto">
            <a:xfrm>
              <a:off x="8940" y="9855"/>
              <a:ext cx="1200" cy="390"/>
            </a:xfrm>
            <a:prstGeom prst="straightConnector1">
              <a:avLst/>
            </a:prstGeom>
            <a:noFill/>
            <a:ln w="9525">
              <a:solidFill>
                <a:srgbClr val="C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420" name="AutoShape 12"/>
            <p:cNvSpPr>
              <a:spLocks noChangeShapeType="1"/>
            </p:cNvSpPr>
            <p:nvPr/>
          </p:nvSpPr>
          <p:spPr bwMode="auto">
            <a:xfrm flipH="1">
              <a:off x="7575" y="9855"/>
              <a:ext cx="493" cy="390"/>
            </a:xfrm>
            <a:prstGeom prst="straightConnector1">
              <a:avLst/>
            </a:prstGeom>
            <a:noFill/>
            <a:ln w="9525">
              <a:solidFill>
                <a:srgbClr val="C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419" name="AutoShape 11"/>
            <p:cNvSpPr>
              <a:spLocks noChangeShapeType="1"/>
            </p:cNvSpPr>
            <p:nvPr/>
          </p:nvSpPr>
          <p:spPr bwMode="auto">
            <a:xfrm>
              <a:off x="4843" y="9855"/>
              <a:ext cx="482" cy="390"/>
            </a:xfrm>
            <a:prstGeom prst="straightConnector1">
              <a:avLst/>
            </a:prstGeom>
            <a:noFill/>
            <a:ln w="9525">
              <a:solidFill>
                <a:srgbClr val="C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418" name="AutoShape 10"/>
            <p:cNvSpPr>
              <a:spLocks noChangeShapeType="1"/>
            </p:cNvSpPr>
            <p:nvPr/>
          </p:nvSpPr>
          <p:spPr bwMode="auto">
            <a:xfrm flipH="1">
              <a:off x="2700" y="9855"/>
              <a:ext cx="1095" cy="390"/>
            </a:xfrm>
            <a:prstGeom prst="straightConnector1">
              <a:avLst/>
            </a:prstGeom>
            <a:noFill/>
            <a:ln w="9525">
              <a:solidFill>
                <a:srgbClr val="C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179512" y="2204864"/>
            <a:ext cx="4837683" cy="2736304"/>
            <a:chOff x="-193675" y="2211388"/>
            <a:chExt cx="5865813" cy="2017712"/>
          </a:xfrm>
        </p:grpSpPr>
        <p:sp>
          <p:nvSpPr>
            <p:cNvPr id="17441" name="AutoShape 33"/>
            <p:cNvSpPr>
              <a:spLocks noChangeArrowheads="1"/>
            </p:cNvSpPr>
            <p:nvPr/>
          </p:nvSpPr>
          <p:spPr bwMode="auto">
            <a:xfrm>
              <a:off x="71438" y="2211388"/>
              <a:ext cx="5600700" cy="333375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C2D69B"/>
                </a:gs>
                <a:gs pos="50000">
                  <a:srgbClr val="EAF1DD"/>
                </a:gs>
                <a:gs pos="100000">
                  <a:srgbClr val="C2D69B"/>
                </a:gs>
              </a:gsLst>
              <a:lin ang="18900000" scaled="1"/>
            </a:gradFill>
            <a:ln w="12700">
              <a:solidFill>
                <a:srgbClr val="C2D69B"/>
              </a:solidFill>
              <a:round/>
              <a:headEnd/>
              <a:tailEnd/>
            </a:ln>
            <a:effectLst>
              <a:outerShdw dist="28398" dir="3806097" algn="ctr" rotWithShape="0">
                <a:srgbClr val="4E6128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ПРЕДМЕТНЫЕ МЕТОДИЧЕСКИЕ ОБЪЕДИНЕНИЯ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440" name="AutoShape 32"/>
            <p:cNvSpPr>
              <a:spLocks noChangeArrowheads="1"/>
            </p:cNvSpPr>
            <p:nvPr/>
          </p:nvSpPr>
          <p:spPr bwMode="auto">
            <a:xfrm>
              <a:off x="3790950" y="2828925"/>
              <a:ext cx="1454150" cy="120015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Учителей начальных классов</a:t>
              </a:r>
              <a:endPara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1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Руководитель Романова Т.Н.</a:t>
              </a:r>
              <a:endPara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439" name="AutoShape 31"/>
            <p:cNvSpPr>
              <a:spLocks noChangeArrowheads="1"/>
            </p:cNvSpPr>
            <p:nvPr/>
          </p:nvSpPr>
          <p:spPr bwMode="auto">
            <a:xfrm>
              <a:off x="1814513" y="2828925"/>
              <a:ext cx="1454150" cy="120015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Учителей </a:t>
              </a:r>
              <a:r>
                <a:rPr kumimoji="0" lang="ru-RU" sz="1400" b="0" i="0" u="none" strike="noStrike" cap="none" normalizeH="0" baseline="0" dirty="0" err="1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гуманитарно-го</a:t>
              </a:r>
              <a:r>
                <a: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 цикла</a:t>
              </a:r>
              <a:endPara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1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Руководитель Соколова И.Н.</a:t>
              </a:r>
              <a:endPara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438" name="AutoShape 30"/>
            <p:cNvSpPr>
              <a:spLocks noChangeArrowheads="1"/>
            </p:cNvSpPr>
            <p:nvPr/>
          </p:nvSpPr>
          <p:spPr bwMode="auto">
            <a:xfrm>
              <a:off x="-193675" y="2828925"/>
              <a:ext cx="1454150" cy="140017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Учителей естественно-математичес-кого цикла</a:t>
              </a:r>
              <a:endPara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1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Руководитель Кадеркаева Н.К.</a:t>
              </a:r>
              <a:endPara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437" name="AutoShape 29"/>
            <p:cNvSpPr>
              <a:spLocks noChangeShapeType="1"/>
            </p:cNvSpPr>
            <p:nvPr/>
          </p:nvSpPr>
          <p:spPr bwMode="auto">
            <a:xfrm>
              <a:off x="3679825" y="2581275"/>
              <a:ext cx="649288" cy="238125"/>
            </a:xfrm>
            <a:prstGeom prst="straightConnector1">
              <a:avLst/>
            </a:prstGeom>
            <a:noFill/>
            <a:ln w="9525">
              <a:solidFill>
                <a:srgbClr val="C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436" name="AutoShape 28"/>
            <p:cNvSpPr>
              <a:spLocks noChangeShapeType="1"/>
            </p:cNvSpPr>
            <p:nvPr/>
          </p:nvSpPr>
          <p:spPr bwMode="auto">
            <a:xfrm flipH="1">
              <a:off x="2347913" y="2552700"/>
              <a:ext cx="658812" cy="238125"/>
            </a:xfrm>
            <a:prstGeom prst="straightConnector1">
              <a:avLst/>
            </a:prstGeom>
            <a:noFill/>
            <a:ln w="9525">
              <a:solidFill>
                <a:srgbClr val="C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435" name="AutoShape 27"/>
            <p:cNvSpPr>
              <a:spLocks noChangeShapeType="1"/>
            </p:cNvSpPr>
            <p:nvPr/>
          </p:nvSpPr>
          <p:spPr bwMode="auto">
            <a:xfrm flipH="1">
              <a:off x="338138" y="2581275"/>
              <a:ext cx="658812" cy="238125"/>
            </a:xfrm>
            <a:prstGeom prst="straightConnector1">
              <a:avLst/>
            </a:prstGeom>
            <a:noFill/>
            <a:ln w="9525">
              <a:solidFill>
                <a:srgbClr val="C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17461" name="Rectangle 5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7489" name="Rectangle 81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171480" y="260648"/>
            <a:ext cx="9035037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«Проблемы школьной оценки в современной школе»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«Адаптация учащихся 5 классов»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Федеральный государственный образовательный стандарт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«Системный подход в воспитании»,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«Мотивация учебной деятельности обучающихся и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обеспечение условий для её развития»,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«Урок глазами учителя и ученика»,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«Заповеди педагогического общения»,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«Организация учебной деятельности учащихся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условиях введения ФГОС»,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«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Индивидуализация и дифференциация учебно-воспитательного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процесса в рамках профильного обучения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»,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«Использование возможностей школьного и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дополнительного образования в развитии учащихся».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2676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683568" y="260648"/>
            <a:ext cx="7569829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Образовательная программа школы;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Программа развития школы;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Планы работы методических объединений;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2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етодические материалы, разработанные учителями школы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(разработки уроков, внеклассных мероприятий);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2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атериалы по экзаменам и итоговым проверочным работам;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20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П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ортфолио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 рабочие программы учителей;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2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атериалы олимпиад по предметам;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Учебно-методическая литература в помощь учителю.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2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П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лан работы школы на учебный год;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SCN424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62046"/>
            <a:ext cx="4032448" cy="3030840"/>
          </a:xfrm>
          <a:prstGeom prst="rect">
            <a:avLst/>
          </a:prstGeom>
          <a:noFill/>
        </p:spPr>
      </p:pic>
      <p:pic>
        <p:nvPicPr>
          <p:cNvPr id="3" name="Picture 1" descr="DSCN424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36701"/>
            <a:ext cx="4147943" cy="3104267"/>
          </a:xfrm>
          <a:prstGeom prst="rect">
            <a:avLst/>
          </a:prstGeom>
          <a:noFill/>
        </p:spPr>
      </p:pic>
      <p:pic>
        <p:nvPicPr>
          <p:cNvPr id="43010" name="Picture 2" descr="C:\Общая\от Грабовой\фото\прошлое\педсовет\P103013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3661" y="3212976"/>
            <a:ext cx="4860032" cy="3645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828092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i="1" dirty="0" smtClean="0"/>
              <a:t>Цель деятельности методического совета</a:t>
            </a:r>
            <a:r>
              <a:rPr lang="ru-RU" sz="2800" dirty="0" smtClean="0"/>
              <a:t> – организация и координация методического обеспечения учебно-воспитательного процесса, методической учёбы педагогических кадров. </a:t>
            </a:r>
            <a:endParaRPr lang="ru-RU" sz="2800" dirty="0"/>
          </a:p>
        </p:txBody>
      </p:sp>
      <p:grpSp>
        <p:nvGrpSpPr>
          <p:cNvPr id="10" name="Группа 9"/>
          <p:cNvGrpSpPr/>
          <p:nvPr/>
        </p:nvGrpSpPr>
        <p:grpSpPr>
          <a:xfrm>
            <a:off x="1259632" y="2348880"/>
            <a:ext cx="6984776" cy="4248472"/>
            <a:chOff x="-250825" y="463550"/>
            <a:chExt cx="6067425" cy="3155950"/>
          </a:xfrm>
        </p:grpSpPr>
        <p:sp>
          <p:nvSpPr>
            <p:cNvPr id="20484" name="AutoShape 4"/>
            <p:cNvSpPr>
              <a:spLocks noChangeArrowheads="1"/>
            </p:cNvSpPr>
            <p:nvPr/>
          </p:nvSpPr>
          <p:spPr bwMode="auto">
            <a:xfrm>
              <a:off x="1435100" y="1273175"/>
              <a:ext cx="2743200" cy="1657350"/>
            </a:xfrm>
            <a:custGeom>
              <a:avLst/>
              <a:gdLst>
                <a:gd name="G0" fmla="+- 5400 0 0"/>
                <a:gd name="G1" fmla="+- 8100 0 0"/>
                <a:gd name="G2" fmla="+- 2700 0 0"/>
                <a:gd name="G3" fmla="+- 9450 0 0"/>
                <a:gd name="G4" fmla="+- 21600 0 8100"/>
                <a:gd name="G5" fmla="+- 21600 0 9450"/>
                <a:gd name="G6" fmla="+- 5400 21600 0"/>
                <a:gd name="G7" fmla="*/ G6 1 2"/>
                <a:gd name="G8" fmla="+- 21600 0 5400"/>
                <a:gd name="G9" fmla="+- 21600 0 2700"/>
                <a:gd name="T0" fmla="*/ G0 w 21600"/>
                <a:gd name="T1" fmla="*/ G0 h 21600"/>
                <a:gd name="T2" fmla="*/ G8 w 21600"/>
                <a:gd name="T3" fmla="*/ G8 h 21600"/>
              </a:gdLst>
              <a:ahLst/>
              <a:cxnLst>
                <a:cxn ang="0">
                  <a:pos x="r" y="vc"/>
                </a:cxn>
                <a:cxn ang="5400000">
                  <a:pos x="hc" y="b"/>
                </a:cxn>
                <a:cxn ang="10800000">
                  <a:pos x="l" y="vc"/>
                </a:cxn>
                <a:cxn ang="16200000">
                  <a:pos x="hc" y="t"/>
                </a:cxn>
              </a:cxnLst>
              <a:rect l="T0" t="T1" r="T2" b="T3"/>
              <a:pathLst>
                <a:path w="21600" h="21600">
                  <a:moveTo>
                    <a:pt x="5400" y="5400"/>
                  </a:moveTo>
                  <a:lnTo>
                    <a:pt x="9450" y="5400"/>
                  </a:lnTo>
                  <a:lnTo>
                    <a:pt x="9450" y="2700"/>
                  </a:lnTo>
                  <a:lnTo>
                    <a:pt x="8100" y="2700"/>
                  </a:lnTo>
                  <a:lnTo>
                    <a:pt x="10800" y="0"/>
                  </a:lnTo>
                  <a:lnTo>
                    <a:pt x="13500" y="2700"/>
                  </a:lnTo>
                  <a:lnTo>
                    <a:pt x="12150" y="2700"/>
                  </a:lnTo>
                  <a:lnTo>
                    <a:pt x="12150" y="5400"/>
                  </a:lnTo>
                  <a:lnTo>
                    <a:pt x="16200" y="5400"/>
                  </a:lnTo>
                  <a:lnTo>
                    <a:pt x="16200" y="9450"/>
                  </a:lnTo>
                  <a:lnTo>
                    <a:pt x="18900" y="9450"/>
                  </a:lnTo>
                  <a:lnTo>
                    <a:pt x="18900" y="8100"/>
                  </a:lnTo>
                  <a:lnTo>
                    <a:pt x="21600" y="10800"/>
                  </a:lnTo>
                  <a:lnTo>
                    <a:pt x="18900" y="13500"/>
                  </a:lnTo>
                  <a:lnTo>
                    <a:pt x="18900" y="12150"/>
                  </a:lnTo>
                  <a:lnTo>
                    <a:pt x="16200" y="12150"/>
                  </a:lnTo>
                  <a:lnTo>
                    <a:pt x="16200" y="16200"/>
                  </a:lnTo>
                  <a:lnTo>
                    <a:pt x="12150" y="16200"/>
                  </a:lnTo>
                  <a:lnTo>
                    <a:pt x="12150" y="18900"/>
                  </a:lnTo>
                  <a:lnTo>
                    <a:pt x="13500" y="18900"/>
                  </a:lnTo>
                  <a:lnTo>
                    <a:pt x="10800" y="21600"/>
                  </a:lnTo>
                  <a:lnTo>
                    <a:pt x="8100" y="18900"/>
                  </a:lnTo>
                  <a:lnTo>
                    <a:pt x="9450" y="18900"/>
                  </a:lnTo>
                  <a:lnTo>
                    <a:pt x="9450" y="16200"/>
                  </a:lnTo>
                  <a:lnTo>
                    <a:pt x="5400" y="16200"/>
                  </a:lnTo>
                  <a:lnTo>
                    <a:pt x="5400" y="12150"/>
                  </a:lnTo>
                  <a:lnTo>
                    <a:pt x="2700" y="12150"/>
                  </a:lnTo>
                  <a:lnTo>
                    <a:pt x="2700" y="13500"/>
                  </a:lnTo>
                  <a:lnTo>
                    <a:pt x="0" y="10800"/>
                  </a:lnTo>
                  <a:lnTo>
                    <a:pt x="2700" y="8100"/>
                  </a:lnTo>
                  <a:lnTo>
                    <a:pt x="2700" y="9450"/>
                  </a:lnTo>
                  <a:lnTo>
                    <a:pt x="5400" y="9450"/>
                  </a:lnTo>
                  <a:close/>
                </a:path>
              </a:pathLst>
            </a:custGeom>
            <a:gradFill rotWithShape="1">
              <a:gsLst>
                <a:gs pos="0">
                  <a:srgbClr val="FFEBFA"/>
                </a:gs>
                <a:gs pos="30000">
                  <a:srgbClr val="C4D6EB"/>
                </a:gs>
                <a:gs pos="60001">
                  <a:srgbClr val="85C2FF"/>
                </a:gs>
                <a:gs pos="100000">
                  <a:srgbClr val="5E9EFF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b="0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Деятельность методического совета</a:t>
              </a:r>
              <a:endPara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485" name="AutoShape 5"/>
            <p:cNvSpPr>
              <a:spLocks noChangeArrowheads="1"/>
            </p:cNvSpPr>
            <p:nvPr/>
          </p:nvSpPr>
          <p:spPr bwMode="auto">
            <a:xfrm>
              <a:off x="1511300" y="463550"/>
              <a:ext cx="2667000" cy="64770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Аттестация педагогических кадров</a:t>
              </a:r>
              <a:endPara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483" name="AutoShape 3"/>
            <p:cNvSpPr>
              <a:spLocks noChangeArrowheads="1"/>
            </p:cNvSpPr>
            <p:nvPr/>
          </p:nvSpPr>
          <p:spPr bwMode="auto">
            <a:xfrm>
              <a:off x="4178300" y="1751013"/>
              <a:ext cx="1638300" cy="64770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EBFA"/>
                </a:gs>
                <a:gs pos="30000">
                  <a:srgbClr val="C4D6EB"/>
                </a:gs>
                <a:gs pos="60001">
                  <a:srgbClr val="85C2FF"/>
                </a:gs>
                <a:gs pos="100000">
                  <a:srgbClr val="5E9EFF"/>
                </a:gs>
              </a:gsLst>
              <a:lin ang="0" scaled="1"/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Курсовая переподготовка</a:t>
              </a:r>
              <a:endPara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482" name="AutoShape 2"/>
            <p:cNvSpPr>
              <a:spLocks noChangeArrowheads="1"/>
            </p:cNvSpPr>
            <p:nvPr/>
          </p:nvSpPr>
          <p:spPr bwMode="auto">
            <a:xfrm>
              <a:off x="1473200" y="2971800"/>
              <a:ext cx="2667000" cy="64770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EBFA"/>
                </a:gs>
                <a:gs pos="30000">
                  <a:srgbClr val="C4D6EB"/>
                </a:gs>
                <a:gs pos="60001">
                  <a:srgbClr val="85C2FF"/>
                </a:gs>
                <a:gs pos="100000">
                  <a:srgbClr val="5E9EFF"/>
                </a:gs>
              </a:gsLst>
              <a:lin ang="54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Школьные МО учителей - предметников</a:t>
              </a:r>
              <a:endPara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481" name="AutoShape 1"/>
            <p:cNvSpPr>
              <a:spLocks noChangeArrowheads="1"/>
            </p:cNvSpPr>
            <p:nvPr/>
          </p:nvSpPr>
          <p:spPr bwMode="auto">
            <a:xfrm>
              <a:off x="-250825" y="1703388"/>
              <a:ext cx="1638300" cy="64770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0" scaled="1"/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Творческие конкурсы</a:t>
              </a:r>
              <a:endPara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8813a1caa24c250af649fa3fd33ba15a2c94e16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543</TotalTime>
  <Words>1384</Words>
  <Application>Microsoft Office PowerPoint</Application>
  <PresentationFormat>Экран (4:3)</PresentationFormat>
  <Paragraphs>275</Paragraphs>
  <Slides>26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8" baseType="lpstr">
      <vt:lpstr>Тема Office</vt:lpstr>
      <vt:lpstr>Диаграмма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Маслова Л.В.</dc:creator>
  <cp:lastModifiedBy>Хозяйка</cp:lastModifiedBy>
  <cp:revision>60</cp:revision>
  <dcterms:created xsi:type="dcterms:W3CDTF">2013-04-04T12:53:57Z</dcterms:created>
  <dcterms:modified xsi:type="dcterms:W3CDTF">2013-04-20T12:58:48Z</dcterms:modified>
</cp:coreProperties>
</file>