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8" r:id="rId3"/>
    <p:sldId id="259" r:id="rId4"/>
    <p:sldId id="260" r:id="rId5"/>
    <p:sldId id="276" r:id="rId6"/>
    <p:sldId id="277" r:id="rId7"/>
    <p:sldId id="296" r:id="rId8"/>
    <p:sldId id="304" r:id="rId9"/>
    <p:sldId id="275" r:id="rId10"/>
    <p:sldId id="274" r:id="rId11"/>
    <p:sldId id="278" r:id="rId12"/>
    <p:sldId id="306" r:id="rId13"/>
    <p:sldId id="305" r:id="rId14"/>
    <p:sldId id="279" r:id="rId15"/>
    <p:sldId id="292" r:id="rId16"/>
    <p:sldId id="288" r:id="rId17"/>
    <p:sldId id="266" r:id="rId18"/>
    <p:sldId id="281" r:id="rId19"/>
    <p:sldId id="308" r:id="rId20"/>
    <p:sldId id="280" r:id="rId21"/>
    <p:sldId id="282" r:id="rId22"/>
    <p:sldId id="291" r:id="rId23"/>
    <p:sldId id="283" r:id="rId24"/>
    <p:sldId id="261" r:id="rId25"/>
    <p:sldId id="262" r:id="rId26"/>
    <p:sldId id="294" r:id="rId27"/>
    <p:sldId id="287" r:id="rId28"/>
    <p:sldId id="265" r:id="rId29"/>
    <p:sldId id="263" r:id="rId30"/>
    <p:sldId id="264" r:id="rId31"/>
    <p:sldId id="267" r:id="rId32"/>
    <p:sldId id="268" r:id="rId33"/>
    <p:sldId id="307" r:id="rId34"/>
    <p:sldId id="273" r:id="rId35"/>
    <p:sldId id="293" r:id="rId36"/>
    <p:sldId id="297" r:id="rId37"/>
    <p:sldId id="286" r:id="rId38"/>
    <p:sldId id="300" r:id="rId39"/>
    <p:sldId id="272" r:id="rId40"/>
    <p:sldId id="271" r:id="rId41"/>
    <p:sldId id="301" r:id="rId42"/>
    <p:sldId id="269" r:id="rId43"/>
    <p:sldId id="302" r:id="rId44"/>
    <p:sldId id="303" r:id="rId45"/>
    <p:sldId id="298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3602-787F-4286-A2A3-EAB777860EE8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6E306-96DF-4308-BA39-51F56A91D6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90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51FB5F-469B-419C-82A4-B6E000FB75C1}" type="slidenum">
              <a:rPr lang="ru-RU"/>
              <a:pPr/>
              <a:t>20</a:t>
            </a:fld>
            <a:endParaRPr 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2F5AD9-916E-4AF6-B39D-EC649D5430AD}" type="slidenum">
              <a:rPr lang="ru-RU"/>
              <a:pPr/>
              <a:t>21</a:t>
            </a:fld>
            <a:endParaRPr lang="ru-RU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D6A9FD-592E-4B49-ADCC-3BAC7F7BF269}" type="slidenum">
              <a:rPr lang="ru-RU"/>
              <a:pPr/>
              <a:t>23</a:t>
            </a:fld>
            <a:endParaRPr lang="ru-RU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31F9157-6BAA-470B-83E9-AC4F33FB89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0B211-B0B1-4A7E-A3CD-9270EE64D5CA}" type="datetimeFigureOut">
              <a:rPr lang="ru-RU" smtClean="0"/>
              <a:pPr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9AF41-928A-4A83-B82D-0813CF0E56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hkolu.ru/content/media/pic/std/3000000/2618000/2617228-f2e73c6d40fd510b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seum.ru/imgB.asp?33991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jpeg"/><Relationship Id="rId7" Type="http://schemas.openxmlformats.org/officeDocument/2006/relationships/hyperlink" Target="http://images.yandex.ru/yandsearch?img_url=pics.livejournal.com/pechexod/pic/000p3d6h/s640x480&amp;iorient=&amp;icolor=&amp;site=&amp;text=%D0%B2%D0%B0%D1%81%D0%B8%D0%BB%D1%8C%D0%B5%D0%B2%20%D0%B5%D0%BC%D0%B5%D0%BB%D1%8C%D1%8F%D0%BD%20%D0%BF%D0%B0%D1%80%D1%82%D0%B8%D0%B7%D0%B0%D0%BD%201812%20%D0%B3.&amp;wp=&amp;pos=0&amp;isize=&amp;type=&amp;recent=&amp;rpt=simage&amp;itype=&amp;nojs=1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hyperlink" Target="http://www.technoconnect.ru/rpg/WebPict/fullpic/0075-028.jpg" TargetMode="Externa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g0.liveinternet.ru/images/attach/c/1/60/952/60952644_zh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hyperlink" Target="http://img0.liveinternet.ru/images/attach/c/1/60/889/60889645_gekules.jpg" TargetMode="Externa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rsa-tm.ru/forum/uploads/gallery/album_269/med_gallery_880_269_129687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1.liveinternet.ru/images/attach/c/3/77/932/77932021_4139546_1.jpg" TargetMode="External"/><Relationship Id="rId5" Type="http://schemas.openxmlformats.org/officeDocument/2006/relationships/image" Target="../media/image30.jpeg"/><Relationship Id="rId4" Type="http://schemas.openxmlformats.org/officeDocument/2006/relationships/hyperlink" Target="http://topwar.ru/uploads/posts/2010-09/thumbs/1283913245_brdn029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club-edu.tambov.ru/vjpusk/vjp132/rabot/40/image001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7" Type="http://schemas.openxmlformats.org/officeDocument/2006/relationships/image" Target="../media/image4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gif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hyperlink" Target="http://img-fotki.yandex.ru/get/4525/83001065.15/0_75abc_dabd8fea_XL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hyperlink" Target="http://www.metronews.ru/novosti/v-peterburge-letom-anomal-noj-zhary-ne-budet/Tpokfa---lQcMzpeLVfKp/spb8.jpg" TargetMode="External"/><Relationship Id="rId7" Type="http://schemas.openxmlformats.org/officeDocument/2006/relationships/hyperlink" Target="http://photos.citywalls.ru/qphoto9-9243.jpg?mt=1317753597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hyperlink" Target="http://i019.radikal.ru/0805/59/1916c8ba92af.jpg" TargetMode="External"/><Relationship Id="rId4" Type="http://schemas.openxmlformats.org/officeDocument/2006/relationships/image" Target="../media/image5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hyperlink" Target="http://architekturizm.ru/netcat_files/81/41/Hermitage_from_inside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voslavie.ru/sas/image/100284/28455.b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8gr.ru/wp-content/uploads/2012/06/panorama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en.rian.ru/images/17136/16/171361620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hyperlink" Target="http://media.fanparty.ru/images/fanclubs/Russia/gallery/1025966_russia_pic.jpg?5" TargetMode="External"/><Relationship Id="rId4" Type="http://schemas.openxmlformats.org/officeDocument/2006/relationships/image" Target="../media/image6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yarovenkosp.ucoz.ru/_si/0/46727431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zhagat-dadian.ucoz.ru/_ph/2/361531802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vivatfomenko.narod.ru/lib/pictures/tormasov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60431" y="2132856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Vrind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0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Vrinda" pitchFamily="34" charset="0"/>
              </a:rPr>
              <a:t>200 лет 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Vrinda" pitchFamily="34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Vrinda" pitchFamily="34" charset="0"/>
              </a:rPr>
              <a:t>Отечественной войне </a:t>
            </a:r>
          </a:p>
          <a:p>
            <a:pPr algn="ctr"/>
            <a:endParaRPr lang="ru-RU" b="1" dirty="0" smtClean="0">
              <a:solidFill>
                <a:srgbClr val="C00000"/>
              </a:solidFill>
              <a:latin typeface="Cambria Math" pitchFamily="18" charset="0"/>
              <a:ea typeface="Cambria Math" pitchFamily="18" charset="0"/>
              <a:cs typeface="Vrinda" pitchFamily="34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Vrinda" pitchFamily="34" charset="0"/>
              </a:rPr>
              <a:t>1812 года.</a:t>
            </a:r>
            <a:endParaRPr lang="ru-RU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Vrind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3284984"/>
            <a:ext cx="61925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«Гроза двенадцатого года…»</a:t>
            </a:r>
            <a:endParaRPr lang="ru-RU" sz="36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Documents and Settings\777\Мои документы\Мои рисунки\бородинское сражени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071810"/>
            <a:ext cx="4500594" cy="3357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Documents and Settings\777\Мои документы\Мои рисунки\бородинское поле главный монумент на месте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4942" y="2000240"/>
            <a:ext cx="3556000" cy="2667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243146" y="332656"/>
            <a:ext cx="691330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Отечественная война</a:t>
            </a:r>
          </a:p>
          <a:p>
            <a:r>
              <a:rPr lang="ru-RU" sz="4000" b="1" dirty="0" smtClean="0">
                <a:solidFill>
                  <a:srgbClr val="FFFF00"/>
                </a:solidFill>
              </a:rPr>
              <a:t>   </a:t>
            </a:r>
            <a:r>
              <a:rPr lang="ru-RU" sz="4000" b="1" dirty="0" smtClean="0">
                <a:solidFill>
                  <a:srgbClr val="002060"/>
                </a:solidFill>
              </a:rPr>
              <a:t>12 июня – 25 декабря 1812 г.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88640"/>
            <a:ext cx="468052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  </a:t>
            </a:r>
            <a:r>
              <a:rPr lang="ru-RU" sz="3600" b="1" dirty="0" smtClean="0">
                <a:solidFill>
                  <a:srgbClr val="002060"/>
                </a:solidFill>
              </a:rPr>
              <a:t>Император России Александр </a:t>
            </a:r>
            <a:r>
              <a:rPr lang="en-US" sz="3600" b="1" dirty="0" smtClean="0">
                <a:solidFill>
                  <a:srgbClr val="002060"/>
                </a:solidFill>
                <a:latin typeface="Arial"/>
                <a:cs typeface="Arial"/>
              </a:rPr>
              <a:t>l</a:t>
            </a:r>
            <a:r>
              <a:rPr lang="ru-RU" sz="3600" b="1" dirty="0" smtClean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Documents and Settings\777\Мои документы\Мои рисунки\александр 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60648"/>
            <a:ext cx="3493622" cy="620785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211960" y="1916832"/>
            <a:ext cx="457048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</a:t>
            </a:r>
            <a:r>
              <a:rPr lang="ru-RU" sz="36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Я не положу оружия, </a:t>
            </a:r>
            <a:endParaRPr lang="ru-RU" sz="3600" dirty="0" smtClean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ru-RU" sz="36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доколе </a:t>
            </a:r>
            <a:r>
              <a:rPr lang="ru-RU" sz="36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ни единого неприятельского </a:t>
            </a:r>
            <a:endParaRPr lang="ru-RU" sz="3600" dirty="0" smtClean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ru-RU" sz="36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воина  </a:t>
            </a:r>
          </a:p>
          <a:p>
            <a:r>
              <a:rPr lang="ru-RU" sz="36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не </a:t>
            </a:r>
            <a:r>
              <a:rPr lang="ru-RU" sz="36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останется в царстве моем». 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ttp://www.proshkolu.ru/content/media/pic/std/3000000/2618000/2617228-f2e73c6d40fd510b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836712"/>
            <a:ext cx="7764156" cy="54996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43808" y="188640"/>
            <a:ext cx="40286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Битва за Смоленск</a:t>
            </a:r>
            <a:endParaRPr lang="ru-RU" sz="36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4" descr="http://www.museum.ru/imgB.asp?3399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2" y="836711"/>
            <a:ext cx="3892847" cy="5055645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51520" y="1412776"/>
            <a:ext cx="459696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Главнокомандующий</a:t>
            </a:r>
          </a:p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русской армией</a:t>
            </a:r>
          </a:p>
          <a:p>
            <a:endParaRPr lang="ru-RU" sz="3600" b="1" dirty="0" smtClean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ru-RU" sz="36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ф</a:t>
            </a:r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ельдмаршал </a:t>
            </a:r>
          </a:p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М.И. Кутузов</a:t>
            </a:r>
            <a:endParaRPr lang="ru-RU" sz="36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Borodino-Main-Big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67544" y="1052736"/>
            <a:ext cx="8235099" cy="5433467"/>
          </a:xfrm>
          <a:ln w="28575">
            <a:solidFill>
              <a:srgbClr val="FFFF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1812 -2012 гг.</a:t>
            </a:r>
            <a:endParaRPr lang="ru-RU" sz="54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2" descr="Картинка 1 из 20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1124744"/>
            <a:ext cx="7146185" cy="538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43608" y="260648"/>
            <a:ext cx="674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Народное ополчение идет в бой</a:t>
            </a:r>
            <a:endParaRPr lang="ru-RU" sz="36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5" name="Picture 3" descr="F:\1812 г\g003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096000" cy="4572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9" name="Picture 2" descr="F:\1812 г\0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49413" y="3068960"/>
            <a:ext cx="5294587" cy="34227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259632" y="5157192"/>
            <a:ext cx="2491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Партизаны</a:t>
            </a:r>
            <a:endParaRPr lang="ru-RU" sz="36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285992"/>
            <a:ext cx="8520141" cy="4429156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149" name="Picture 5" descr="C:\Documents and Settings\777\Мои документы\Мои рисунки\200px-%D0%9F%D0%BE%D1%80%D1%82%D1%80%D0%B5%D1%82_%D0%93%D0%B5%D1%80%D0%B0%D1%81%D0%B8%D0%BC%D0%B0_%D0%9A%D1%83%D1%80%D0%B8%D0%BD%D0%B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4208" y="4005064"/>
            <a:ext cx="2051924" cy="256490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0" name="Picture 6" descr="C:\Documents and Settings\777\Мои документы\Мои рисунки\василиса кожин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87858" y="116632"/>
            <a:ext cx="2056142" cy="2323252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323528" y="3429000"/>
            <a:ext cx="1914532" cy="92869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Егор Стулов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872" y="3861048"/>
            <a:ext cx="2304256" cy="92869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Ермолай</a:t>
            </a:r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Четвертаков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5661248"/>
            <a:ext cx="1914532" cy="92869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Герасим Курин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229468" y="2492896"/>
            <a:ext cx="1914532" cy="92869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Василиса Кожина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890" name="Picture 2" descr="http://www.technoconnect.ru/rpg/WebPict/fullpic/0075-028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1520" y="260648"/>
            <a:ext cx="2160240" cy="3000333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37892" name="Picture 4" descr="http://im4-tub-ru.yandex.net/i?id=323448415-01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915816" y="1340768"/>
            <a:ext cx="3341171" cy="216024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9504" y="1052736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«Француз боек,</a:t>
            </a:r>
          </a:p>
          <a:p>
            <a:r>
              <a:rPr lang="ru-RU" sz="36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да русский – стоек»</a:t>
            </a:r>
            <a:endParaRPr lang="ru-RU" sz="3600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4822" name="Picture 6" descr="http://img0.liveinternet.ru/images/attach/c/1/60/952/60952644_zh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88641"/>
            <a:ext cx="4298589" cy="3024336"/>
          </a:xfrm>
          <a:prstGeom prst="rect">
            <a:avLst/>
          </a:prstGeom>
          <a:noFill/>
        </p:spPr>
      </p:pic>
      <p:pic>
        <p:nvPicPr>
          <p:cNvPr id="34818" name="Picture 2" descr="http://img0.liveinternet.ru/images/attach/c/1/60/889/60889645_gekules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75856" y="2924944"/>
            <a:ext cx="5746248" cy="370864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4149080"/>
            <a:ext cx="3203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«Русский Геркулес 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загнал французов в лес 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и давил, как мух»</a:t>
            </a:r>
            <a:endParaRPr lang="ru-RU" sz="28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http://www.ursa-tm.ru/forum/uploads/gallery/album_269/med_gallery_880_269_12968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2204864"/>
            <a:ext cx="6624736" cy="4275629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915816" y="332656"/>
            <a:ext cx="57704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«На француза и вилы – ружье»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340768"/>
            <a:ext cx="82938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«Наступил на землю русскую, да оступился»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663017" cy="78581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12 (24) июня 1812 г.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армия Наполеона вторглась на территорию России.</a:t>
            </a:r>
            <a:endParaRPr lang="ru-RU" sz="28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1" name="Picture 3" descr="C:\Documents and Settings\777\Мои документы\Мои рисунки\переправа наполеоновской армии через нема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556792"/>
            <a:ext cx="8186563" cy="4805155"/>
          </a:xfrm>
          <a:prstGeom prst="rect">
            <a:avLst/>
          </a:prstGeom>
          <a:ln w="28575">
            <a:solidFill>
              <a:srgbClr val="FFFF00"/>
            </a:solidFill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9144000" cy="1628775"/>
          </a:xfrm>
        </p:spPr>
        <p:txBody>
          <a:bodyPr/>
          <a:lstStyle/>
          <a:p>
            <a:r>
              <a:rPr lang="ru-RU" sz="4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Бородинская битва </a:t>
            </a:r>
            <a:br>
              <a:rPr lang="ru-RU" sz="4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26 </a:t>
            </a:r>
            <a:r>
              <a:rPr lang="ru-RU" sz="40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августа 1812 г</a:t>
            </a:r>
            <a:r>
              <a:rPr lang="ru-RU" sz="40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.</a:t>
            </a:r>
            <a:endParaRPr lang="ru-RU" sz="40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624" y="1844824"/>
            <a:ext cx="6624736" cy="4638258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0276" name="Group 100"/>
          <p:cNvGraphicFramePr>
            <a:graphicFrameLocks noGrp="1"/>
          </p:cNvGraphicFramePr>
          <p:nvPr/>
        </p:nvGraphicFramePr>
        <p:xfrm>
          <a:off x="539552" y="332656"/>
          <a:ext cx="8352928" cy="2247097"/>
        </p:xfrm>
        <a:graphic>
          <a:graphicData uri="http://schemas.openxmlformats.org/drawingml/2006/table">
            <a:tbl>
              <a:tblPr/>
              <a:tblGrid>
                <a:gridCol w="3960440"/>
                <a:gridCol w="4392488"/>
              </a:tblGrid>
              <a:tr h="5183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Русские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Французы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125—130 тыс. человек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130—135 тыс. человек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640 орудий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587 орудий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pic>
        <p:nvPicPr>
          <p:cNvPr id="50277" name="Picture 10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2708920"/>
            <a:ext cx="3832225" cy="393382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50278" name="Picture 10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2708920"/>
            <a:ext cx="4354597" cy="396044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Картинка 8 из 62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704681">
            <a:off x="4464382" y="3152795"/>
            <a:ext cx="4390446" cy="3292834"/>
          </a:xfrm>
          <a:prstGeom prst="rect">
            <a:avLst/>
          </a:prstGeom>
          <a:solidFill>
            <a:srgbClr val="FFFF00"/>
          </a:solidFill>
          <a:ln w="190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9698" name="Picture 2" descr="http://topwar.ru/uploads/posts/2010-09/thumbs/1283913245_brdn029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39752" y="116632"/>
            <a:ext cx="4889540" cy="3125960"/>
          </a:xfrm>
          <a:prstGeom prst="rect">
            <a:avLst/>
          </a:prstGeom>
          <a:solidFill>
            <a:srgbClr val="FFFF00"/>
          </a:solidFill>
          <a:ln w="19050">
            <a:solidFill>
              <a:srgbClr val="FFFF00"/>
            </a:solidFill>
          </a:ln>
        </p:spPr>
      </p:pic>
      <p:pic>
        <p:nvPicPr>
          <p:cNvPr id="29700" name="Picture 4" descr="http://img1.liveinternet.ru/images/attach/c/3/77/932/77932021_4139546_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216708">
            <a:off x="270107" y="3167497"/>
            <a:ext cx="4537190" cy="3176033"/>
          </a:xfrm>
          <a:prstGeom prst="rect">
            <a:avLst/>
          </a:prstGeom>
          <a:solidFill>
            <a:srgbClr val="FFFF00"/>
          </a:solidFill>
          <a:ln w="190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4248150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«Изведал </a:t>
            </a:r>
            <a:r>
              <a:rPr lang="ru-RU" sz="2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враг в тот день немало,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Что значит русский бой удалый,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Наш рукопашный бой</a:t>
            </a:r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!..</a:t>
            </a:r>
          </a:p>
          <a:p>
            <a:pPr algn="ctr"/>
            <a:endParaRPr lang="ru-RU" sz="28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Земля тряслась — как наши груди;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Смешались в кучу кони, люди,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И залпы тысячи орудий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Слились в протяжный вой</a:t>
            </a:r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...» </a:t>
            </a:r>
            <a:endParaRPr lang="ru-RU" sz="28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  <a:p>
            <a:pPr algn="r"/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М.Ю. Лермонтов "Бородино"</a:t>
            </a: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3213100"/>
            <a:ext cx="4500562" cy="33877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538" y="188913"/>
            <a:ext cx="4572000" cy="291623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Главный  монумент  Бородинского  поля</a:t>
            </a:r>
            <a:endParaRPr lang="ru-RU" sz="36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Рисунок 5" descr="0_2a1fa_3d9e54e7_XL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5536" y="980728"/>
            <a:ext cx="4191930" cy="558924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4644008" y="1339607"/>
            <a:ext cx="449999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«Этот день пребудет вечным памятником мужества и отличной храбрости российских воинов, где вся пехота, кавалерия и артиллерия дрались отчаянно.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Желание всякого было умереть на месте и не уступить</a:t>
            </a:r>
            <a:r>
              <a:rPr kumimoji="0" lang="ru-RU" sz="280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неприятелю».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Arial" pitchFamily="34" charset="0"/>
              </a:rPr>
              <a:t>                       М.И.Кутузов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1" name="Picture 3" descr="C:\Documents and Settings\777\Мои документы\Мои рисунки\sovet-v-filyah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332656"/>
            <a:ext cx="8643998" cy="521497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619672" y="5589240"/>
            <a:ext cx="62087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1 сентября .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Военный совет в деревне Фили.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7" descr="ver0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83568" y="908720"/>
            <a:ext cx="4248472" cy="50981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4" name="Picture 10" descr="ver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152" y="332656"/>
            <a:ext cx="2854203" cy="36724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11560" y="6165304"/>
            <a:ext cx="5156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В ожидании ключей от Кремля</a:t>
            </a:r>
            <a:endParaRPr lang="ru-RU" sz="28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Картинка 50 из 20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1484784"/>
            <a:ext cx="7996435" cy="4951958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331640" y="116632"/>
            <a:ext cx="58791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2 сентября.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Французы вошли в Москву.</a:t>
            </a:r>
            <a:endParaRPr lang="ru-RU" sz="36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C:\Documents and Settings\777\Мои документы\Мои рисунки\пожар москвы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052736"/>
            <a:ext cx="8653701" cy="53607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555776" y="188640"/>
            <a:ext cx="3473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Пожар в Москве</a:t>
            </a:r>
            <a:endParaRPr lang="ru-RU" sz="36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Documents and Settings\777\Мои документы\Мои рисунки\в покорён москв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340768"/>
            <a:ext cx="8501122" cy="5286412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Documents and Settings\777\Мои документы\Мои рисунки\800px-Eugene_Beauharnais_Crossing_Niemen_18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332656"/>
            <a:ext cx="7527780" cy="57262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99592" y="6093296"/>
            <a:ext cx="7488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Переправа французской армии через р.Неман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7826" name="Picture 2" descr="C:\Documents and Settings\777\Мои документы\Мои рисунки\отход французов из москвы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980728"/>
            <a:ext cx="8358246" cy="5500726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331640" y="116632"/>
            <a:ext cx="6308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Отступление французской армии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980728"/>
            <a:ext cx="7121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«Был </a:t>
            </a:r>
            <a:r>
              <a:rPr lang="ru-RU" sz="2800" i="1" dirty="0" smtClean="0"/>
              <a:t>Наполеон,</a:t>
            </a:r>
            <a:r>
              <a:rPr lang="ru-RU" sz="2800" dirty="0" smtClean="0"/>
              <a:t> а из Москвы вышел </a:t>
            </a:r>
            <a:r>
              <a:rPr lang="ru-RU" sz="2800" i="1" dirty="0" smtClean="0"/>
              <a:t>опален»</a:t>
            </a:r>
            <a:endParaRPr lang="ru-RU" sz="2800" i="1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6802" name="Picture 2" descr="C:\Documents and Settings\777\Мои документы\Мои рисунки\French_retreat_in_1812_by_Pryanishiko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052736"/>
            <a:ext cx="8358246" cy="5500726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475656" y="188640"/>
            <a:ext cx="5995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Бегство французской армии</a:t>
            </a:r>
            <a:endParaRPr lang="ru-RU" sz="36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599787">
            <a:off x="127453" y="1752237"/>
            <a:ext cx="6468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«Голодный француз и вороне рад»</a:t>
            </a:r>
            <a:endParaRPr lang="ru-RU" sz="3200" b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219" name="Picture 3" descr="C:\Documents and Settings\777\Мои документы\Мои рисунки\800px-Hess_Berezin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88640"/>
            <a:ext cx="8286808" cy="5286412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259632" y="5589240"/>
            <a:ext cx="681167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Переправа через р.Березину.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Гибель 30 тыс. французской армии.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04664"/>
            <a:ext cx="85086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«Отогрелся в Москве, да замерз на Березине»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Napoleons_retreat_from_moscow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971600" y="1196752"/>
            <a:ext cx="7128792" cy="5072409"/>
          </a:xfrm>
        </p:spPr>
      </p:pic>
      <p:sp>
        <p:nvSpPr>
          <p:cNvPr id="66561" name="Rectangle 1"/>
          <p:cNvSpPr>
            <a:spLocks noChangeArrowheads="1"/>
          </p:cNvSpPr>
          <p:nvPr/>
        </p:nvSpPr>
        <p:spPr bwMode="auto">
          <a:xfrm rot="20875068">
            <a:off x="-444516" y="1429708"/>
            <a:ext cx="98561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«Бонапарту не до пляски, растерял свои подвязки»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91579" cy="227860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25 декабря 1812 г.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Александр </a:t>
            </a:r>
            <a:r>
              <a:rPr lang="en-US" sz="44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Arial"/>
              </a:rPr>
              <a:t>l</a:t>
            </a:r>
            <a:r>
              <a:rPr lang="ru-RU" sz="44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Arial"/>
              </a:rPr>
              <a:t> издал манифест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  <a:cs typeface="Arial"/>
              </a:rPr>
              <a:t> об изгнании врага из России. </a:t>
            </a:r>
            <a:endParaRPr lang="ru-RU" sz="44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13" descr="300490758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912" y="3717032"/>
            <a:ext cx="2016224" cy="1485900"/>
          </a:xfrm>
          <a:prstGeom prst="rect">
            <a:avLst/>
          </a:prstGeom>
          <a:noFill/>
        </p:spPr>
      </p:pic>
      <p:pic>
        <p:nvPicPr>
          <p:cNvPr id="6" name="Picture 7" descr="827575778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95536" y="260648"/>
            <a:ext cx="4032447" cy="960438"/>
          </a:xfrm>
          <a:prstGeom prst="rect">
            <a:avLst/>
          </a:prstGeom>
          <a:noFill/>
          <a:ln/>
        </p:spPr>
      </p:pic>
      <p:pic>
        <p:nvPicPr>
          <p:cNvPr id="7" name="Picture 12" descr="SOLDIER3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188" y="4292600"/>
            <a:ext cx="792460" cy="2057400"/>
          </a:xfrm>
          <a:prstGeom prst="rect">
            <a:avLst/>
          </a:prstGeom>
          <a:noFill/>
        </p:spPr>
      </p:pic>
      <p:pic>
        <p:nvPicPr>
          <p:cNvPr id="8" name="Picture 10" descr="BOMB1_E0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01013" y="5589588"/>
            <a:ext cx="857250" cy="857250"/>
          </a:xfrm>
          <a:prstGeom prst="rect">
            <a:avLst/>
          </a:prstGeom>
          <a:noFill/>
        </p:spPr>
      </p:pic>
      <p:pic>
        <p:nvPicPr>
          <p:cNvPr id="9" name="Picture 4" descr="13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8244408" y="548680"/>
            <a:ext cx="562546" cy="69215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4" descr="F:\1812 г\2046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196752"/>
            <a:ext cx="7344816" cy="5508612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59632" y="0"/>
            <a:ext cx="64782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1814 г.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 Русские армии вступают в Париж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0_6f52e_9acf4f1e_XL.jpg"/>
          <p:cNvPicPr>
            <a:picLocks noGrp="1" noChangeAspect="1"/>
          </p:cNvPicPr>
          <p:nvPr>
            <p:ph sz="quarter" idx="3"/>
          </p:nvPr>
        </p:nvPicPr>
        <p:blipFill>
          <a:blip r:embed="rId3" cstate="email"/>
          <a:stretch>
            <a:fillRect/>
          </a:stretch>
        </p:blipFill>
        <p:spPr>
          <a:xfrm>
            <a:off x="1115616" y="0"/>
            <a:ext cx="6408712" cy="70890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Содержимое 6" descr="0_75921_78b754e_XL.jpg"/>
          <p:cNvPicPr>
            <a:picLocks noGrp="1" noChangeAspect="1"/>
          </p:cNvPicPr>
          <p:nvPr>
            <p:ph sz="quarter" idx="2"/>
          </p:nvPr>
        </p:nvPicPr>
        <p:blipFill>
          <a:blip r:embed="rId4" cstate="email"/>
          <a:stretch>
            <a:fillRect/>
          </a:stretch>
        </p:blipFill>
        <p:spPr>
          <a:xfrm>
            <a:off x="4355977" y="188640"/>
            <a:ext cx="4536504" cy="29523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perspectiveLef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 descr="0_75922_45556030_XL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79512" y="188640"/>
            <a:ext cx="4176464" cy="29667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perspectiveRigh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Picture 4" descr="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244408" y="548680"/>
            <a:ext cx="562546" cy="692150"/>
          </a:xfrm>
          <a:prstGeom prst="rect">
            <a:avLst/>
          </a:prstGeom>
          <a:noFill/>
          <a:ln/>
        </p:spPr>
      </p:pic>
      <p:pic>
        <p:nvPicPr>
          <p:cNvPr id="12" name="Picture 4" descr="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460432" y="3501008"/>
            <a:ext cx="562546" cy="692150"/>
          </a:xfrm>
          <a:prstGeom prst="rect">
            <a:avLst/>
          </a:prstGeom>
          <a:noFill/>
          <a:ln/>
        </p:spPr>
      </p:pic>
      <p:pic>
        <p:nvPicPr>
          <p:cNvPr id="13" name="Picture 4" descr="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211960" y="0"/>
            <a:ext cx="562546" cy="692150"/>
          </a:xfrm>
          <a:prstGeom prst="rect">
            <a:avLst/>
          </a:prstGeom>
          <a:noFill/>
          <a:ln/>
        </p:spPr>
      </p:pic>
      <p:pic>
        <p:nvPicPr>
          <p:cNvPr id="14" name="Picture 4" descr="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95536" y="5445224"/>
            <a:ext cx="562546" cy="692150"/>
          </a:xfrm>
          <a:prstGeom prst="rect">
            <a:avLst/>
          </a:prstGeom>
          <a:noFill/>
          <a:ln/>
        </p:spPr>
      </p:pic>
      <p:pic>
        <p:nvPicPr>
          <p:cNvPr id="15" name="Picture 4" descr="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372200" y="4365104"/>
            <a:ext cx="562546" cy="692150"/>
          </a:xfrm>
          <a:prstGeom prst="rect">
            <a:avLst/>
          </a:prstGeom>
          <a:noFill/>
          <a:ln/>
        </p:spPr>
      </p:pic>
      <p:pic>
        <p:nvPicPr>
          <p:cNvPr id="16" name="Picture 4" descr="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1196752"/>
            <a:ext cx="562546" cy="692150"/>
          </a:xfrm>
          <a:prstGeom prst="rect">
            <a:avLst/>
          </a:prstGeom>
          <a:noFill/>
          <a:ln/>
        </p:spPr>
      </p:pic>
      <p:pic>
        <p:nvPicPr>
          <p:cNvPr id="17" name="Picture 4" descr="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267744" y="3573016"/>
            <a:ext cx="562546" cy="692150"/>
          </a:xfrm>
          <a:prstGeom prst="rect">
            <a:avLst/>
          </a:prstGeom>
          <a:noFill/>
          <a:ln/>
        </p:spPr>
      </p:pic>
      <p:pic>
        <p:nvPicPr>
          <p:cNvPr id="18" name="Picture 4" descr="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283968" y="6381328"/>
            <a:ext cx="562546" cy="692150"/>
          </a:xfrm>
          <a:prstGeom prst="rect">
            <a:avLst/>
          </a:prstGeom>
          <a:noFill/>
          <a:ln/>
        </p:spPr>
      </p:pic>
      <p:sp>
        <p:nvSpPr>
          <p:cNvPr id="19" name="TextBox 18"/>
          <p:cNvSpPr txBox="1"/>
          <p:nvPr/>
        </p:nvSpPr>
        <p:spPr>
          <a:xfrm>
            <a:off x="3419872" y="4365104"/>
            <a:ext cx="20569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1812</a:t>
            </a:r>
            <a:endParaRPr lang="ru-RU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Содержимое 3" descr="Borodino-Main-Big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67544" y="332656"/>
            <a:ext cx="8676456" cy="5724672"/>
          </a:xfrm>
          <a:ln w="28575">
            <a:noFill/>
          </a:ln>
        </p:spPr>
      </p:pic>
      <p:pic>
        <p:nvPicPr>
          <p:cNvPr id="6150" name="Picture 6" descr="http://img-fotki.yandex.ru/get/4525/83001065.15/0_75abc_dabd8fea_X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332656"/>
            <a:ext cx="4284836" cy="5732222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3688" y="1268760"/>
            <a:ext cx="1846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Казанский собор</a:t>
            </a:r>
            <a:endParaRPr lang="ru-RU" dirty="0"/>
          </a:p>
        </p:txBody>
      </p:sp>
      <p:pic>
        <p:nvPicPr>
          <p:cNvPr id="63490" name="Picture 2" descr="http://www.metronews.ru/novosti/v-peterburge-letom-anomal-noj-zhary-ne-budet/Tpokfa---lQcMzpeLVfKp/spb8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188640"/>
            <a:ext cx="4371084" cy="2952328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63492" name="Picture 4" descr="http://i019.radikal.ru/0805/59/1916c8ba92af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40152" y="2204864"/>
            <a:ext cx="2857500" cy="38100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63494" name="Picture 6" descr="http://photos.citywalls.ru/qphoto9-9243.jpg?mt=131775359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9552" y="3356992"/>
            <a:ext cx="4018723" cy="3008388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652120" y="260648"/>
            <a:ext cx="32672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Казанский собор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в Петербурге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427984" y="188640"/>
            <a:ext cx="4432576" cy="24482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Александровская 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колонна  и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здание Генерального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Штаба в Петербурге.</a:t>
            </a:r>
            <a:endParaRPr lang="ru-RU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" name="Picture 2" descr="C:\Documents and Settings\777\Мои документы\Мои рисунки\197px-Angel_on_Alexander_Colum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332656"/>
            <a:ext cx="2300364" cy="1728192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11266" name="Picture 2" descr="http://architekturizm.ru/netcat_files/81/41/Hermitage_from_inside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31640" y="2636912"/>
            <a:ext cx="4962525" cy="38100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6215066"/>
            <a:ext cx="6696744" cy="642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</a:t>
            </a:r>
            <a:r>
              <a:rPr lang="ru-RU" sz="4000" dirty="0" smtClean="0">
                <a:latin typeface="Cambria Math" pitchFamily="18" charset="0"/>
                <a:ea typeface="Cambria Math" pitchFamily="18" charset="0"/>
              </a:rPr>
              <a:t>Французы атакуют.</a:t>
            </a:r>
            <a:endParaRPr lang="ru-RU" sz="4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099" name="Picture 3" descr="C:\Documents and Settings\777\Мои документы\Мои рисунки\французы атакуют русская компания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142852"/>
            <a:ext cx="5786478" cy="6143668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Documents and Settings\777\Мои документы\Мои рисунки\Triumphal_Gates_on_the_Poklonnaya_Hil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1340768"/>
            <a:ext cx="6500834" cy="5286412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71338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Триумфальная арка в Москве. 1834 г.</a:t>
            </a:r>
          </a:p>
          <a:p>
            <a:r>
              <a:rPr lang="ru-RU" sz="2400" dirty="0" smtClean="0"/>
              <a:t>Архитектор Бове. Скульпторы И.Витали, И.Тимофеев.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404664"/>
            <a:ext cx="619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Храм Христа Спасителя в Москве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2466" name="Picture 2" descr="http://www.pravoslavie.ru/sas/image/100284/28455.b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59632" y="1340768"/>
            <a:ext cx="6552728" cy="4905327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2" descr="C:\Documents and Settings\777\Мои документы\Мои рисунки\256px-Mikhail_lermontov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1844824"/>
            <a:ext cx="2080075" cy="27781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7" name="Picture 3" descr="C:\Documents and Settings\777\Мои документы\Мои рисунки\220px-Tolstoy_187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95936" y="260648"/>
            <a:ext cx="2011680" cy="25968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707904" y="3068960"/>
            <a:ext cx="2553904" cy="13849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Л.Н.Толстой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«Война и мир»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4941168"/>
            <a:ext cx="2763000" cy="13849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М.Ю.Лермонтов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«Бородино»</a:t>
            </a:r>
          </a:p>
          <a:p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2708920"/>
            <a:ext cx="2909964" cy="13849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В.Жуковский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«Певец во стане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русских воинов»</a:t>
            </a:r>
            <a:endParaRPr lang="ru-RU" sz="28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404664"/>
            <a:ext cx="3024336" cy="13849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А.С.Пушкин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«Воспоминания о Царском Селе»</a:t>
            </a:r>
            <a:endParaRPr lang="ru-RU" sz="28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013176"/>
            <a:ext cx="2952328" cy="13849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И.А.Крылов «Волк на псарне»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»Кот и повар»</a:t>
            </a:r>
            <a:endParaRPr lang="ru-RU" sz="28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188640"/>
            <a:ext cx="5997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Панорама «Бородинская битва»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1442" name="Picture 2" descr="http://8gr.ru/wp-content/uploads/2012/06/panoram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2160" y="1052736"/>
            <a:ext cx="2880320" cy="216024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547664" y="764704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1911 г. Архитектор Ф.А. </a:t>
            </a:r>
            <a:r>
              <a:rPr lang="ru-RU" sz="2800" dirty="0" err="1" smtClean="0">
                <a:solidFill>
                  <a:srgbClr val="FFFF00"/>
                </a:solidFill>
              </a:rPr>
              <a:t>Рубо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9" name="Рисунок 8" descr="0_75921_78b754e_XL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99992" y="3645024"/>
            <a:ext cx="4436371" cy="2761641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0" name="Рисунок 9" descr="0_75922_45556030_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79512" y="1700808"/>
            <a:ext cx="4064000" cy="296672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32040" y="404664"/>
            <a:ext cx="37444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Военная галерея Героев войны в Зимнем дворце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Петербурга</a:t>
            </a:r>
            <a:endParaRPr lang="ru-RU" sz="32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0424" name="Picture 8" descr="http://en.rian.ru/images/17136/16/17136162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548680"/>
            <a:ext cx="3810000" cy="38100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60420" name="Picture 4" descr="http://media.fanparty.ru/images/fanclubs/Russia/gallery/1025966_russia_pic.jpg?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35896" y="3068960"/>
            <a:ext cx="5076825" cy="368617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http://yarovenkosp.ucoz.ru/_si/0/4672743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19672" y="404664"/>
            <a:ext cx="5628145" cy="598738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643050"/>
          <a:ext cx="8501122" cy="4343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4286280"/>
              </a:tblGrid>
              <a:tr h="1143008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Французская армия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Российская армия</a:t>
                      </a:r>
                      <a:endParaRPr lang="ru-RU" sz="3200" dirty="0"/>
                    </a:p>
                  </a:txBody>
                  <a:tcPr/>
                </a:tc>
              </a:tr>
              <a:tr h="21431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650</a:t>
                      </a:r>
                      <a:r>
                        <a:rPr lang="ru-RU" sz="2800" b="1" baseline="0" dirty="0" smtClean="0"/>
                        <a:t> тыс. </a:t>
                      </a:r>
                      <a:r>
                        <a:rPr lang="ru-RU" sz="2800" b="1" dirty="0" smtClean="0"/>
                        <a:t>человек.</a:t>
                      </a:r>
                    </a:p>
                    <a:p>
                      <a:r>
                        <a:rPr lang="ru-RU" sz="2800" b="1" baseline="0" dirty="0" smtClean="0"/>
                        <a:t>Армия Наполеона («двунадесяти языков») лишь наполовину состояла из французов.</a:t>
                      </a:r>
                      <a:endParaRPr lang="ru-RU" sz="2800" b="1" dirty="0" smtClean="0"/>
                    </a:p>
                    <a:p>
                      <a:r>
                        <a:rPr lang="ru-RU" sz="2800" b="1" dirty="0" smtClean="0"/>
                        <a:t>1372 орудия.</a:t>
                      </a:r>
                    </a:p>
                    <a:p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317 тыс. человек</a:t>
                      </a:r>
                    </a:p>
                    <a:p>
                      <a:r>
                        <a:rPr lang="ru-RU" sz="2800" b="1" dirty="0" smtClean="0"/>
                        <a:t>На западных границах </a:t>
                      </a:r>
                      <a:r>
                        <a:rPr lang="ru-RU" sz="2800" b="1" baseline="0" dirty="0" smtClean="0"/>
                        <a:t> - </a:t>
                      </a:r>
                      <a:r>
                        <a:rPr lang="ru-RU" sz="2800" b="1" dirty="0" smtClean="0"/>
                        <a:t>214</a:t>
                      </a:r>
                      <a:r>
                        <a:rPr lang="ru-RU" sz="2800" b="1" baseline="0" dirty="0" smtClean="0"/>
                        <a:t> тыс. </a:t>
                      </a:r>
                      <a:endParaRPr lang="ru-RU" sz="2800" b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Соотношение сил</a:t>
            </a:r>
            <a:endParaRPr lang="ru-RU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214290"/>
            <a:ext cx="3872111" cy="6357982"/>
          </a:xfrm>
        </p:spPr>
        <p:txBody>
          <a:bodyPr>
            <a:normAutofit fontScale="92500" lnSpcReduction="20000"/>
          </a:bodyPr>
          <a:lstStyle/>
          <a:p>
            <a:r>
              <a:rPr lang="ru-RU" sz="40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К</a:t>
            </a:r>
            <a:r>
              <a:rPr lang="ru-RU" sz="4000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омандующий 1 Западной армией, военный министр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FFFF00"/>
                </a:solidFill>
              </a:rPr>
              <a:t>  </a:t>
            </a:r>
            <a:r>
              <a:rPr lang="ru-RU" sz="40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М.Б.  Барклай  де  Толли.</a:t>
            </a:r>
          </a:p>
          <a:p>
            <a:r>
              <a:rPr lang="ru-RU" sz="4000" b="1" dirty="0" smtClean="0">
                <a:solidFill>
                  <a:srgbClr val="FFFF00"/>
                </a:solidFill>
              </a:rPr>
              <a:t>Осуществлял общее руководство русскими войсками в начале войны.</a:t>
            </a:r>
            <a:endParaRPr lang="ru-RU" sz="4000" b="1" dirty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122" name="Picture 2" descr="C:\Documents and Settings\777\Мои документы\Мои рисунки\барклай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310462"/>
            <a:ext cx="4718898" cy="6261809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88024" y="1268760"/>
            <a:ext cx="35283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Командующий</a:t>
            </a:r>
          </a:p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2 Западной армией </a:t>
            </a:r>
          </a:p>
          <a:p>
            <a:endParaRPr lang="ru-RU" sz="3600" b="1" dirty="0" smtClean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генерал 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П.И.  Багратион</a:t>
            </a:r>
            <a:endParaRPr lang="ru-RU" sz="36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122" name="Picture 2" descr="http://zhagat-dadian.ucoz.ru/_ph/2/36153180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980728"/>
            <a:ext cx="4046054" cy="474610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http://vivatfomenko.narod.ru/lib/pictures/tormasov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764704"/>
            <a:ext cx="4082854" cy="51845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15616" y="1412776"/>
            <a:ext cx="33843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Командующий</a:t>
            </a:r>
          </a:p>
          <a:p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3 Западной армией </a:t>
            </a:r>
          </a:p>
          <a:p>
            <a:endParaRPr lang="ru-RU" sz="3600" b="1" dirty="0" smtClean="0"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генерал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А.П . </a:t>
            </a:r>
            <a:r>
              <a:rPr lang="ru-RU" sz="3600" b="1" dirty="0" err="1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Тормасов</a:t>
            </a:r>
            <a:endParaRPr lang="ru-RU" sz="36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 (14) оттенки коричневого (5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42852"/>
            <a:ext cx="4233861" cy="6715148"/>
          </a:xfrm>
        </p:spPr>
        <p:txBody>
          <a:bodyPr/>
          <a:lstStyle/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ru-RU" sz="28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ru-RU" sz="28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Наполеон: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  «Солдаты, война начата.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    Рок  влечёт  за собой Россию: её судьбы должны  свершиться!»</a:t>
            </a:r>
          </a:p>
          <a:p>
            <a:pPr>
              <a:buNone/>
            </a:pPr>
            <a:r>
              <a:rPr lang="ru-RU" sz="3600" b="1" dirty="0"/>
              <a:t> </a:t>
            </a:r>
          </a:p>
        </p:txBody>
      </p:sp>
      <p:pic>
        <p:nvPicPr>
          <p:cNvPr id="3074" name="Picture 2" descr="C:\Documents and Settings\777\Мои документы\Мои рисунки\364px-Jacques-Louis_David_0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14290"/>
            <a:ext cx="4357718" cy="650085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549</Words>
  <Application>Microsoft Office PowerPoint</Application>
  <PresentationFormat>Экран (4:3)</PresentationFormat>
  <Paragraphs>138</Paragraphs>
  <Slides>45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Презентация PowerPoint</vt:lpstr>
      <vt:lpstr>Презентация PowerPoint</vt:lpstr>
      <vt:lpstr>Презентация PowerPoint</vt:lpstr>
      <vt:lpstr>               Французы атакуют.</vt:lpstr>
      <vt:lpstr>Соотношение сил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1812 -2012 гг.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Бородинская битва  26 августа 1812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ТОТИФ ГОУ ВПОС СГСЭУ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Хозяйка</cp:lastModifiedBy>
  <cp:revision>44</cp:revision>
  <dcterms:created xsi:type="dcterms:W3CDTF">2012-09-18T14:56:17Z</dcterms:created>
  <dcterms:modified xsi:type="dcterms:W3CDTF">2012-12-22T14:35:54Z</dcterms:modified>
</cp:coreProperties>
</file>